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sldIdLst>
    <p:sldId id="256" r:id="rId2"/>
    <p:sldId id="285" r:id="rId3"/>
    <p:sldId id="261" r:id="rId4"/>
    <p:sldId id="297" r:id="rId5"/>
    <p:sldId id="263" r:id="rId6"/>
    <p:sldId id="309" r:id="rId7"/>
    <p:sldId id="310" r:id="rId8"/>
    <p:sldId id="311" r:id="rId9"/>
    <p:sldId id="264" r:id="rId10"/>
    <p:sldId id="262" r:id="rId11"/>
    <p:sldId id="316" r:id="rId12"/>
    <p:sldId id="302" r:id="rId13"/>
    <p:sldId id="312" r:id="rId14"/>
    <p:sldId id="313" r:id="rId15"/>
    <p:sldId id="314" r:id="rId16"/>
    <p:sldId id="315" r:id="rId17"/>
    <p:sldId id="303" r:id="rId18"/>
    <p:sldId id="317" r:id="rId19"/>
    <p:sldId id="318" r:id="rId20"/>
    <p:sldId id="319" r:id="rId21"/>
    <p:sldId id="320" r:id="rId22"/>
    <p:sldId id="321" r:id="rId23"/>
    <p:sldId id="322" r:id="rId24"/>
    <p:sldId id="304" r:id="rId25"/>
    <p:sldId id="277" r:id="rId26"/>
    <p:sldId id="323" r:id="rId27"/>
    <p:sldId id="324" r:id="rId28"/>
    <p:sldId id="325" r:id="rId29"/>
    <p:sldId id="278" r:id="rId30"/>
    <p:sldId id="301" r:id="rId31"/>
    <p:sldId id="286"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976">
          <p15:clr>
            <a:srgbClr val="A4A3A4"/>
          </p15:clr>
        </p15:guide>
        <p15:guide id="2" pos="960">
          <p15:clr>
            <a:srgbClr val="A4A3A4"/>
          </p15:clr>
        </p15:guide>
        <p15:guide id="3" orient="horz" pos="2172">
          <p15:clr>
            <a:srgbClr val="A4A3A4"/>
          </p15:clr>
        </p15:guide>
        <p15:guide id="4" pos="3304">
          <p15:clr>
            <a:srgbClr val="A4A3A4"/>
          </p15:clr>
        </p15:guide>
        <p15:guide id="5" orient="horz" pos="107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D374A"/>
    <a:srgbClr val="44587C"/>
    <a:srgbClr val="EC354A"/>
    <a:srgbClr val="FF8F68"/>
    <a:srgbClr val="3A4B6A"/>
    <a:srgbClr val="EEF2F3"/>
    <a:srgbClr val="2F404F"/>
    <a:srgbClr val="3A4969"/>
    <a:srgbClr val="2C3B49"/>
    <a:srgbClr val="FF7E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03" autoAdjust="0"/>
    <p:restoredTop sz="95035" autoAdjust="0"/>
  </p:normalViewPr>
  <p:slideViewPr>
    <p:cSldViewPr snapToGrid="0">
      <p:cViewPr varScale="1">
        <p:scale>
          <a:sx n="108" d="100"/>
          <a:sy n="108" d="100"/>
        </p:scale>
        <p:origin x="1104" y="132"/>
      </p:cViewPr>
      <p:guideLst>
        <p:guide pos="3976"/>
        <p:guide pos="960"/>
        <p:guide orient="horz" pos="2172"/>
        <p:guide pos="3304"/>
        <p:guide orient="horz" pos="1071"/>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62364F-CCDC-4CFC-B9EB-E0F45A299E03}" type="datetimeFigureOut">
              <a:rPr lang="zh-CN" altLang="en-US" smtClean="0"/>
              <a:t>2020/12/19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3EA43D-6006-4AFB-9237-9BC8529866A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2</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11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13</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14</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15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16</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17</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18</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19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20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3</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21</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22</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23</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24</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25</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26</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27</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28</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30</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31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4</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5</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6</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8</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3EA43D-6006-4AFB-9237-9BC8529866AD}" type="slidenum">
              <a:rPr lang="zh-CN" altLang="en-US" smtClean="0"/>
              <a:t>10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44E9C8E5-65CF-464E-AE2D-B80E3F70CD12}" type="datetimeFigureOut">
              <a:rPr lang="zh-CN" altLang="en-US" smtClean="0"/>
              <a:t>2020/12/19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A0A400-B815-421D-9722-8E07ACA4E19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4E9C8E5-65CF-464E-AE2D-B80E3F70CD12}" type="datetimeFigureOut">
              <a:rPr lang="zh-CN" altLang="en-US" smtClean="0"/>
              <a:t>2020/12/19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A0A400-B815-421D-9722-8E07ACA4E19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4E9C8E5-65CF-464E-AE2D-B80E3F70CD12}" type="datetimeFigureOut">
              <a:rPr lang="zh-CN" altLang="en-US" smtClean="0"/>
              <a:t>2020/12/19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A0A400-B815-421D-9722-8E07ACA4E19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4E9C8E5-65CF-464E-AE2D-B80E3F70CD12}" type="datetimeFigureOut">
              <a:rPr lang="zh-CN" altLang="en-US" smtClean="0"/>
              <a:t>2020/12/19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A0A400-B815-421D-9722-8E07ACA4E19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44E9C8E5-65CF-464E-AE2D-B80E3F70CD12}" type="datetimeFigureOut">
              <a:rPr lang="zh-CN" altLang="en-US" smtClean="0"/>
              <a:t>2020/12/19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A0A400-B815-421D-9722-8E07ACA4E19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4E9C8E5-65CF-464E-AE2D-B80E3F70CD12}" type="datetimeFigureOut">
              <a:rPr lang="zh-CN" altLang="en-US" smtClean="0"/>
              <a:t>2020/12/19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A0A400-B815-421D-9722-8E07ACA4E19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4E9C8E5-65CF-464E-AE2D-B80E3F70CD12}" type="datetimeFigureOut">
              <a:rPr lang="zh-CN" altLang="en-US" smtClean="0"/>
              <a:t>2020/12/19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7A0A400-B815-421D-9722-8E07ACA4E19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4E9C8E5-65CF-464E-AE2D-B80E3F70CD12}" type="datetimeFigureOut">
              <a:rPr lang="zh-CN" altLang="en-US" smtClean="0"/>
              <a:t>2020/12/19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7A0A400-B815-421D-9722-8E07ACA4E19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4E9C8E5-65CF-464E-AE2D-B80E3F70CD12}" type="datetimeFigureOut">
              <a:rPr lang="zh-CN" altLang="en-US" smtClean="0"/>
              <a:t>2020/12/19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7A0A400-B815-421D-9722-8E07ACA4E19F}"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4E9C8E5-65CF-464E-AE2D-B80E3F70CD12}" type="datetimeFigureOut">
              <a:rPr lang="zh-CN" altLang="en-US" smtClean="0"/>
              <a:t>2020/12/19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A0A400-B815-421D-9722-8E07ACA4E19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4E9C8E5-65CF-464E-AE2D-B80E3F70CD12}" type="datetimeFigureOut">
              <a:rPr lang="zh-CN" altLang="en-US" smtClean="0"/>
              <a:t>2020/12/19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A0A400-B815-421D-9722-8E07ACA4E19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E9C8E5-65CF-464E-AE2D-B80E3F70CD12}" type="datetimeFigureOut">
              <a:rPr lang="zh-CN" altLang="en-US" smtClean="0"/>
              <a:t>2020/12/19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A0A400-B815-421D-9722-8E07ACA4E19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image" Target="../media/image1.png"/><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0.png"/><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1.png"/><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20.png"/><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21.png"/><Relationship Id="rId4" Type="http://schemas.microsoft.com/office/2007/relationships/hdphoto" Target="../media/hdphoto2.wdp"/></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microsoft.com/office/2007/relationships/hdphoto" Target="../media/hdphoto3.wdp"/></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6858000"/>
          </a:xfrm>
          <a:prstGeom prst="rect">
            <a:avLst/>
          </a:prstGeom>
          <a:gradFill flip="none" rotWithShape="1">
            <a:gsLst>
              <a:gs pos="0">
                <a:srgbClr val="3A4969"/>
              </a:gs>
              <a:gs pos="97000">
                <a:srgbClr val="2D374A"/>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1790700" y="1397000"/>
            <a:ext cx="8610600" cy="4064000"/>
          </a:xfrm>
          <a:prstGeom prst="rect">
            <a:avLst/>
          </a:prstGeom>
          <a:noFill/>
          <a:ln w="127000">
            <a:gradFill flip="none" rotWithShape="1">
              <a:gsLst>
                <a:gs pos="0">
                  <a:srgbClr val="FF8F68"/>
                </a:gs>
                <a:gs pos="100000">
                  <a:srgbClr val="EC354A"/>
                </a:gs>
              </a:gsLst>
              <a:path path="circle">
                <a:fillToRect r="100000" b="100000"/>
              </a:path>
              <a:tileRect l="-100000" t="-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2115545" y="2321004"/>
            <a:ext cx="7960910" cy="1200329"/>
          </a:xfrm>
          <a:prstGeom prst="rect">
            <a:avLst/>
          </a:prstGeom>
          <a:noFill/>
        </p:spPr>
        <p:txBody>
          <a:bodyPr wrap="square" rtlCol="0">
            <a:spAutoFit/>
          </a:bodyPr>
          <a:lstStyle/>
          <a:p>
            <a:pPr algn="ctr"/>
            <a:r>
              <a:rPr lang="zh-CN" altLang="en-US" sz="7200" b="1" dirty="0">
                <a:gradFill>
                  <a:gsLst>
                    <a:gs pos="0">
                      <a:srgbClr val="FF8F68"/>
                    </a:gs>
                    <a:gs pos="97000">
                      <a:srgbClr val="EC354A"/>
                    </a:gs>
                  </a:gsLst>
                  <a:lin ang="0" scaled="1"/>
                </a:gradFill>
                <a:latin typeface="Segoe UI Semibold" panose="020B0702040204020203" pitchFamily="34" charset="0"/>
                <a:ea typeface="Microsoft JhengHei UI" panose="020B0604030504040204" pitchFamily="34" charset="-120"/>
                <a:cs typeface="Segoe UI Semibold" panose="020B0702040204020203" pitchFamily="34" charset="0"/>
              </a:rPr>
              <a:t>产品生命周期理论</a:t>
            </a:r>
          </a:p>
        </p:txBody>
      </p:sp>
      <p:sp>
        <p:nvSpPr>
          <p:cNvPr id="10"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556502" y="3614003"/>
            <a:ext cx="3954929" cy="1384995"/>
          </a:xfrm>
          <a:prstGeom prst="rect">
            <a:avLst/>
          </a:prstGeom>
          <a:noFill/>
        </p:spPr>
        <p:txBody>
          <a:bodyPr wrap="none" rtlCol="0">
            <a:spAutoFit/>
          </a:bodyPr>
          <a:lstStyle/>
          <a:p>
            <a:pPr algn="ctr"/>
            <a:r>
              <a:rPr lang="zh-CN" altLang="en-US" sz="2800" dirty="0">
                <a:solidFill>
                  <a:schemeClr val="bg1"/>
                </a:solidFill>
                <a:latin typeface="汉仪颜楷简" panose="00020600040101010101" charset="-122"/>
                <a:ea typeface="汉仪颜楷简" panose="00020600040101010101" charset="-122"/>
                <a:cs typeface="汉仪颜楷简" panose="00020600040101010101" charset="-122"/>
              </a:rPr>
              <a:t>第九组</a:t>
            </a:r>
            <a:r>
              <a:rPr lang="en-US" altLang="zh-CN" sz="2800" dirty="0">
                <a:solidFill>
                  <a:schemeClr val="bg1"/>
                </a:solidFill>
                <a:latin typeface="汉仪颜楷简" panose="00020600040101010101" charset="-122"/>
                <a:ea typeface="汉仪颜楷简" panose="00020600040101010101" charset="-122"/>
                <a:cs typeface="汉仪颜楷简" panose="00020600040101010101" charset="-122"/>
              </a:rPr>
              <a:t> </a:t>
            </a:r>
            <a:r>
              <a:rPr lang="zh-CN" altLang="en-US" sz="2800" dirty="0">
                <a:solidFill>
                  <a:schemeClr val="bg1"/>
                </a:solidFill>
                <a:latin typeface="汉仪颜楷简" panose="00020600040101010101" charset="-122"/>
                <a:ea typeface="汉仪颜楷简" panose="00020600040101010101" charset="-122"/>
                <a:cs typeface="汉仪颜楷简" panose="00020600040101010101" charset="-122"/>
              </a:rPr>
              <a:t>：</a:t>
            </a:r>
            <a:endParaRPr lang="en-US" altLang="zh-CN" sz="2800" dirty="0">
              <a:solidFill>
                <a:schemeClr val="bg1"/>
              </a:solidFill>
              <a:latin typeface="汉仪颜楷简" panose="00020600040101010101" charset="-122"/>
              <a:ea typeface="汉仪颜楷简" panose="00020600040101010101" charset="-122"/>
              <a:cs typeface="汉仪颜楷简" panose="00020600040101010101" charset="-122"/>
            </a:endParaRPr>
          </a:p>
          <a:p>
            <a:pPr algn="ctr"/>
            <a:r>
              <a:rPr lang="zh-CN" altLang="en-US" sz="2800" dirty="0">
                <a:solidFill>
                  <a:schemeClr val="bg1"/>
                </a:solidFill>
                <a:latin typeface="汉仪颜楷简" panose="00020600040101010101" charset="-122"/>
                <a:ea typeface="汉仪颜楷简" panose="00020600040101010101" charset="-122"/>
                <a:cs typeface="汉仪颜楷简" panose="00020600040101010101" charset="-122"/>
              </a:rPr>
              <a:t>冯雯雯 王梓涵 夏鑫怡 </a:t>
            </a:r>
            <a:endParaRPr lang="en-US" altLang="zh-CN" sz="2800" dirty="0">
              <a:solidFill>
                <a:schemeClr val="bg1"/>
              </a:solidFill>
              <a:latin typeface="汉仪颜楷简" panose="00020600040101010101" charset="-122"/>
              <a:ea typeface="汉仪颜楷简" panose="00020600040101010101" charset="-122"/>
              <a:cs typeface="汉仪颜楷简" panose="00020600040101010101" charset="-122"/>
            </a:endParaRPr>
          </a:p>
          <a:p>
            <a:pPr algn="ctr"/>
            <a:r>
              <a:rPr lang="en-US" altLang="zh-CN" sz="2800" dirty="0">
                <a:solidFill>
                  <a:schemeClr val="bg1"/>
                </a:solidFill>
                <a:latin typeface="汉仪颜楷简" panose="00020600040101010101" charset="-122"/>
                <a:ea typeface="汉仪颜楷简" panose="00020600040101010101" charset="-122"/>
                <a:cs typeface="汉仪颜楷简" panose="00020600040101010101" charset="-122"/>
              </a:rPr>
              <a:t> </a:t>
            </a:r>
            <a:r>
              <a:rPr lang="zh-CN" altLang="en-US" sz="2800" dirty="0">
                <a:solidFill>
                  <a:schemeClr val="bg1"/>
                </a:solidFill>
                <a:latin typeface="汉仪颜楷简" panose="00020600040101010101" charset="-122"/>
                <a:ea typeface="汉仪颜楷简" panose="00020600040101010101" charset="-122"/>
                <a:cs typeface="汉仪颜楷简" panose="00020600040101010101" charset="-122"/>
              </a:rPr>
              <a:t>张弈谦 殷杰 廖婉零</a:t>
            </a:r>
          </a:p>
        </p:txBody>
      </p:sp>
      <p:pic>
        <p:nvPicPr>
          <p:cNvPr id="11" name="图片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48649" y="4328863"/>
            <a:ext cx="5474216" cy="4924650"/>
          </a:xfrm>
          <a:prstGeom prst="rect">
            <a:avLst/>
          </a:prstGeom>
          <a:effectLst>
            <a:outerShdw blurRad="622300" dist="1143000" dir="2700000" algn="tl" rotWithShape="0">
              <a:prstClr val="black">
                <a:alpha val="40000"/>
              </a:prstClr>
            </a:outerShdw>
          </a:effectLst>
        </p:spPr>
      </p:pic>
      <p:pic>
        <p:nvPicPr>
          <p:cNvPr id="19" name="图片 18"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3277108">
            <a:off x="9629932" y="695063"/>
            <a:ext cx="1474444" cy="1474444"/>
          </a:xfrm>
          <a:prstGeom prst="rect">
            <a:avLst/>
          </a:prstGeom>
          <a:effectLst>
            <a:outerShdw blurRad="50800" dist="38100" dir="2700000" algn="tl" rotWithShape="0">
              <a:prstClr val="black">
                <a:alpha val="40000"/>
              </a:prstClr>
            </a:outerShdw>
          </a:effectLst>
        </p:spPr>
      </p:pic>
      <p:pic>
        <p:nvPicPr>
          <p:cNvPr id="5" name="图片 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8900000">
            <a:off x="-364142" y="3596004"/>
            <a:ext cx="2971800" cy="4629150"/>
          </a:xfrm>
          <a:prstGeom prst="rect">
            <a:avLst/>
          </a:prstGeom>
          <a:effectLst>
            <a:outerShdw blurRad="215900" dist="165100" dir="2700000" algn="tl" rotWithShape="0">
              <a:prstClr val="black">
                <a:alpha val="60000"/>
              </a:prstClr>
            </a:outerShdw>
          </a:effectLst>
        </p:spPr>
      </p:pic>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962754">
            <a:off x="335413" y="5189740"/>
            <a:ext cx="2663333" cy="752681"/>
          </a:xfrm>
          <a:prstGeom prst="rect">
            <a:avLst/>
          </a:prstGeom>
          <a:effectLst>
            <a:outerShdw blurRad="88900" dist="38100" dir="2700000" algn="tl" rotWithShape="0">
              <a:prstClr val="black">
                <a:alpha val="52000"/>
              </a:prstClr>
            </a:outerShdw>
          </a:effectLst>
        </p:spPr>
      </p:pic>
      <p:pic>
        <p:nvPicPr>
          <p:cNvPr id="2" name="图片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05154" y="2932135"/>
            <a:ext cx="323850" cy="542925"/>
          </a:xfrm>
          <a:prstGeom prst="rect">
            <a:avLst/>
          </a:prstGeom>
          <a:effectLst>
            <a:outerShdw blurRad="50800" dist="38100" dir="2700000" algn="tl" rotWithShape="0">
              <a:prstClr val="black">
                <a:alpha val="62000"/>
              </a:prstClr>
            </a:outerShdw>
          </a:effectLst>
        </p:spPr>
      </p:pic>
      <p:pic>
        <p:nvPicPr>
          <p:cNvPr id="13" name="图片 12"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5066232">
            <a:off x="1150489" y="3636272"/>
            <a:ext cx="323850" cy="542925"/>
          </a:xfrm>
          <a:prstGeom prst="rect">
            <a:avLst/>
          </a:prstGeom>
          <a:effectLst>
            <a:outerShdw blurRad="50800" dist="38100" dir="2700000" algn="tl" rotWithShape="0">
              <a:prstClr val="black">
                <a:alpha val="62000"/>
              </a:prstClr>
            </a:outerShdw>
          </a:effectLst>
        </p:spPr>
      </p:pic>
      <p:grpSp>
        <p:nvGrpSpPr>
          <p:cNvPr id="3" name="组合 2"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9907719" y="694868"/>
            <a:ext cx="1501203" cy="1599779"/>
            <a:chOff x="9907719" y="694868"/>
            <a:chExt cx="1501203" cy="1599779"/>
          </a:xfrm>
        </p:grpSpPr>
        <p:sp>
          <p:nvSpPr>
            <p:cNvPr id="15" name="椭圆 19"/>
            <p:cNvSpPr/>
            <p:nvPr/>
          </p:nvSpPr>
          <p:spPr>
            <a:xfrm>
              <a:off x="9953202" y="1166028"/>
              <a:ext cx="1441885" cy="1128619"/>
            </a:xfrm>
            <a:custGeom>
              <a:avLst/>
              <a:gdLst>
                <a:gd name="connsiteX0" fmla="*/ 0 w 1333758"/>
                <a:gd name="connsiteY0" fmla="*/ 521692 h 1043384"/>
                <a:gd name="connsiteX1" fmla="*/ 666879 w 1333758"/>
                <a:gd name="connsiteY1" fmla="*/ 0 h 1043384"/>
                <a:gd name="connsiteX2" fmla="*/ 1333758 w 1333758"/>
                <a:gd name="connsiteY2" fmla="*/ 521692 h 1043384"/>
                <a:gd name="connsiteX3" fmla="*/ 666879 w 1333758"/>
                <a:gd name="connsiteY3" fmla="*/ 1043384 h 1043384"/>
                <a:gd name="connsiteX4" fmla="*/ 0 w 1333758"/>
                <a:gd name="connsiteY4" fmla="*/ 521692 h 1043384"/>
                <a:gd name="connsiteX0-1" fmla="*/ 0 w 1345411"/>
                <a:gd name="connsiteY0-2" fmla="*/ 546268 h 1067960"/>
                <a:gd name="connsiteX1-3" fmla="*/ 666879 w 1345411"/>
                <a:gd name="connsiteY1-4" fmla="*/ 24576 h 1067960"/>
                <a:gd name="connsiteX2-5" fmla="*/ 1060450 w 1345411"/>
                <a:gd name="connsiteY2-6" fmla="*/ 131972 h 1067960"/>
                <a:gd name="connsiteX3-7" fmla="*/ 1333758 w 1345411"/>
                <a:gd name="connsiteY3-8" fmla="*/ 546268 h 1067960"/>
                <a:gd name="connsiteX4-9" fmla="*/ 666879 w 1345411"/>
                <a:gd name="connsiteY4-10" fmla="*/ 1067960 h 1067960"/>
                <a:gd name="connsiteX5" fmla="*/ 0 w 1345411"/>
                <a:gd name="connsiteY5" fmla="*/ 546268 h 1067960"/>
                <a:gd name="connsiteX0-11" fmla="*/ 0 w 1343447"/>
                <a:gd name="connsiteY0-12" fmla="*/ 529876 h 1051568"/>
                <a:gd name="connsiteX1-13" fmla="*/ 666879 w 1343447"/>
                <a:gd name="connsiteY1-14" fmla="*/ 8184 h 1051568"/>
                <a:gd name="connsiteX2-15" fmla="*/ 1003300 w 1343447"/>
                <a:gd name="connsiteY2-16" fmla="*/ 233055 h 1051568"/>
                <a:gd name="connsiteX3-17" fmla="*/ 1333758 w 1343447"/>
                <a:gd name="connsiteY3-18" fmla="*/ 529876 h 1051568"/>
                <a:gd name="connsiteX4-19" fmla="*/ 666879 w 1343447"/>
                <a:gd name="connsiteY4-20" fmla="*/ 1051568 h 1051568"/>
                <a:gd name="connsiteX5-21" fmla="*/ 0 w 1343447"/>
                <a:gd name="connsiteY5-22" fmla="*/ 529876 h 10515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343447" h="1051568">
                  <a:moveTo>
                    <a:pt x="0" y="529876"/>
                  </a:moveTo>
                  <a:cubicBezTo>
                    <a:pt x="0" y="241753"/>
                    <a:pt x="499662" y="57654"/>
                    <a:pt x="666879" y="8184"/>
                  </a:cubicBezTo>
                  <a:cubicBezTo>
                    <a:pt x="834096" y="-41286"/>
                    <a:pt x="892154" y="146106"/>
                    <a:pt x="1003300" y="233055"/>
                  </a:cubicBezTo>
                  <a:cubicBezTo>
                    <a:pt x="1114446" y="320004"/>
                    <a:pt x="1399353" y="373878"/>
                    <a:pt x="1333758" y="529876"/>
                  </a:cubicBezTo>
                  <a:cubicBezTo>
                    <a:pt x="1268163" y="685874"/>
                    <a:pt x="1035186" y="1051568"/>
                    <a:pt x="666879" y="1051568"/>
                  </a:cubicBezTo>
                  <a:cubicBezTo>
                    <a:pt x="298572" y="1051568"/>
                    <a:pt x="0" y="817999"/>
                    <a:pt x="0" y="529876"/>
                  </a:cubicBezTo>
                  <a:close/>
                </a:path>
              </a:pathLst>
            </a:custGeom>
            <a:gradFill>
              <a:gsLst>
                <a:gs pos="100000">
                  <a:srgbClr val="44587C">
                    <a:alpha val="0"/>
                  </a:srgbClr>
                </a:gs>
                <a:gs pos="36000">
                  <a:schemeClr val="tx2">
                    <a:lumMod val="50000"/>
                  </a:schemeClr>
                </a:gs>
              </a:gsLst>
              <a:path path="circle">
                <a:fillToRect r="100000" b="100000"/>
              </a:path>
            </a:gra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907719" y="694868"/>
              <a:ext cx="1501203" cy="1124407"/>
            </a:xfrm>
            <a:prstGeom prst="rect">
              <a:avLst/>
            </a:prstGeom>
            <a:effectLst/>
          </p:spPr>
        </p:pic>
      </p:grpSp>
      <p:pic>
        <p:nvPicPr>
          <p:cNvPr id="6" name="图片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30776" y="581083"/>
            <a:ext cx="2188179" cy="2236941"/>
          </a:xfrm>
          <a:prstGeom prst="rect">
            <a:avLst/>
          </a:prstGeom>
          <a:effectLst>
            <a:outerShdw blurRad="546100" dist="228600" dir="2700000" algn="tl" rotWithShape="0">
              <a:prstClr val="black">
                <a:alpha val="51000"/>
              </a:prstClr>
            </a:outerShdw>
          </a:effectLst>
        </p:spPr>
      </p:pic>
      <p:sp>
        <p:nvSpPr>
          <p:cNvPr id="7"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9" name="小米3发布会开场音乐">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71976" y="-83215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0" fill="hold"/>
                                        <p:tgtEl>
                                          <p:spTgt spid="6"/>
                                        </p:tgtEl>
                                        <p:attrNameLst>
                                          <p:attrName>ppt_x</p:attrName>
                                        </p:attrNameLst>
                                      </p:cBhvr>
                                      <p:tavLst>
                                        <p:tav tm="0">
                                          <p:val>
                                            <p:strVal val="0-#ppt_w/2"/>
                                          </p:val>
                                        </p:tav>
                                        <p:tav tm="100000">
                                          <p:val>
                                            <p:strVal val="#ppt_x"/>
                                          </p:val>
                                        </p:tav>
                                      </p:tavLst>
                                    </p:anim>
                                    <p:anim calcmode="lin" valueType="num">
                                      <p:cBhvr additive="base">
                                        <p:cTn id="8" dur="2000" fill="hold"/>
                                        <p:tgtEl>
                                          <p:spTgt spid="6"/>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17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42" presetClass="path" presetSubtype="0" accel="50000" decel="50000" fill="hold" nodeType="withEffect">
                                  <p:stCondLst>
                                    <p:cond delay="1750"/>
                                  </p:stCondLst>
                                  <p:childTnLst>
                                    <p:animMotion origin="layout" path="M 1.25E-6 3.7037E-7 L 0.01328 -0.28657 " pathEditMode="relative" rAng="0" ptsTypes="AA">
                                      <p:cBhvr>
                                        <p:cTn id="13" dur="2500" spd="-100000" fill="hold"/>
                                        <p:tgtEl>
                                          <p:spTgt spid="2"/>
                                        </p:tgtEl>
                                        <p:attrNameLst>
                                          <p:attrName>ppt_x</p:attrName>
                                          <p:attrName>ppt_y</p:attrName>
                                        </p:attrNameLst>
                                      </p:cBhvr>
                                      <p:rCtr x="664" y="-14329"/>
                                    </p:animMotion>
                                  </p:childTnLst>
                                </p:cTn>
                              </p:par>
                              <p:par>
                                <p:cTn id="14" presetID="10" presetClass="entr" presetSubtype="0" fill="hold" nodeType="withEffect">
                                  <p:stCondLst>
                                    <p:cond delay="175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42" presetClass="path" presetSubtype="0" accel="50000" decel="50000" fill="hold" nodeType="withEffect">
                                  <p:stCondLst>
                                    <p:cond delay="1750"/>
                                  </p:stCondLst>
                                  <p:childTnLst>
                                    <p:animMotion origin="layout" path="M -2.29167E-6 2.59259E-6 L 0.03425 -0.39977 " pathEditMode="relative" rAng="0" ptsTypes="AA">
                                      <p:cBhvr>
                                        <p:cTn id="18" dur="3750" spd="-100000" fill="hold"/>
                                        <p:tgtEl>
                                          <p:spTgt spid="13"/>
                                        </p:tgtEl>
                                        <p:attrNameLst>
                                          <p:attrName>ppt_x</p:attrName>
                                          <p:attrName>ppt_y</p:attrName>
                                        </p:attrNameLst>
                                      </p:cBhvr>
                                      <p:rCtr x="1706" y="-20000"/>
                                    </p:animMotion>
                                  </p:childTnLst>
                                </p:cTn>
                              </p:par>
                              <p:par>
                                <p:cTn id="19" presetID="20" presetClass="entr" presetSubtype="0" fill="hold" grpId="0" nodeType="withEffect">
                                  <p:stCondLst>
                                    <p:cond delay="1750"/>
                                  </p:stCondLst>
                                  <p:childTnLst>
                                    <p:set>
                                      <p:cBhvr>
                                        <p:cTn id="20" dur="1" fill="hold">
                                          <p:stCondLst>
                                            <p:cond delay="0"/>
                                          </p:stCondLst>
                                        </p:cTn>
                                        <p:tgtEl>
                                          <p:spTgt spid="22"/>
                                        </p:tgtEl>
                                        <p:attrNameLst>
                                          <p:attrName>style.visibility</p:attrName>
                                        </p:attrNameLst>
                                      </p:cBhvr>
                                      <p:to>
                                        <p:strVal val="visible"/>
                                      </p:to>
                                    </p:set>
                                    <p:animEffect transition="in" filter="wedge">
                                      <p:cBhvr>
                                        <p:cTn id="21" dur="2000"/>
                                        <p:tgtEl>
                                          <p:spTgt spid="22"/>
                                        </p:tgtEl>
                                      </p:cBhvr>
                                    </p:animEffect>
                                  </p:childTnLst>
                                </p:cTn>
                              </p:par>
                              <p:par>
                                <p:cTn id="22" presetID="2" presetClass="entr" presetSubtype="12" decel="100000" fill="hold" nodeType="withEffect">
                                  <p:stCondLst>
                                    <p:cond delay="1750"/>
                                  </p:stCondLst>
                                  <p:childTnLst>
                                    <p:set>
                                      <p:cBhvr>
                                        <p:cTn id="23" dur="1" fill="hold">
                                          <p:stCondLst>
                                            <p:cond delay="0"/>
                                          </p:stCondLst>
                                        </p:cTn>
                                        <p:tgtEl>
                                          <p:spTgt spid="14"/>
                                        </p:tgtEl>
                                        <p:attrNameLst>
                                          <p:attrName>style.visibility</p:attrName>
                                        </p:attrNameLst>
                                      </p:cBhvr>
                                      <p:to>
                                        <p:strVal val="visible"/>
                                      </p:to>
                                    </p:set>
                                    <p:anim calcmode="lin" valueType="num">
                                      <p:cBhvr additive="base">
                                        <p:cTn id="24" dur="1250" fill="hold"/>
                                        <p:tgtEl>
                                          <p:spTgt spid="14"/>
                                        </p:tgtEl>
                                        <p:attrNameLst>
                                          <p:attrName>ppt_x</p:attrName>
                                        </p:attrNameLst>
                                      </p:cBhvr>
                                      <p:tavLst>
                                        <p:tav tm="0">
                                          <p:val>
                                            <p:strVal val="0-#ppt_w/2"/>
                                          </p:val>
                                        </p:tav>
                                        <p:tav tm="100000">
                                          <p:val>
                                            <p:strVal val="#ppt_x"/>
                                          </p:val>
                                        </p:tav>
                                      </p:tavLst>
                                    </p:anim>
                                    <p:anim calcmode="lin" valueType="num">
                                      <p:cBhvr additive="base">
                                        <p:cTn id="25" dur="1250" fill="hold"/>
                                        <p:tgtEl>
                                          <p:spTgt spid="14"/>
                                        </p:tgtEl>
                                        <p:attrNameLst>
                                          <p:attrName>ppt_y</p:attrName>
                                        </p:attrNameLst>
                                      </p:cBhvr>
                                      <p:tavLst>
                                        <p:tav tm="0">
                                          <p:val>
                                            <p:strVal val="1+#ppt_h/2"/>
                                          </p:val>
                                        </p:tav>
                                        <p:tav tm="100000">
                                          <p:val>
                                            <p:strVal val="#ppt_y"/>
                                          </p:val>
                                        </p:tav>
                                      </p:tavLst>
                                    </p:anim>
                                  </p:childTnLst>
                                </p:cTn>
                              </p:par>
                              <p:par>
                                <p:cTn id="26" presetID="2" presetClass="entr" presetSubtype="12" decel="100000" fill="hold" nodeType="withEffect">
                                  <p:stCondLst>
                                    <p:cond delay="1750"/>
                                  </p:stCondLst>
                                  <p:childTnLst>
                                    <p:set>
                                      <p:cBhvr>
                                        <p:cTn id="27" dur="1" fill="hold">
                                          <p:stCondLst>
                                            <p:cond delay="0"/>
                                          </p:stCondLst>
                                        </p:cTn>
                                        <p:tgtEl>
                                          <p:spTgt spid="5"/>
                                        </p:tgtEl>
                                        <p:attrNameLst>
                                          <p:attrName>style.visibility</p:attrName>
                                        </p:attrNameLst>
                                      </p:cBhvr>
                                      <p:to>
                                        <p:strVal val="visible"/>
                                      </p:to>
                                    </p:set>
                                    <p:anim calcmode="lin" valueType="num">
                                      <p:cBhvr additive="base">
                                        <p:cTn id="28" dur="1250" fill="hold"/>
                                        <p:tgtEl>
                                          <p:spTgt spid="5"/>
                                        </p:tgtEl>
                                        <p:attrNameLst>
                                          <p:attrName>ppt_x</p:attrName>
                                        </p:attrNameLst>
                                      </p:cBhvr>
                                      <p:tavLst>
                                        <p:tav tm="0">
                                          <p:val>
                                            <p:strVal val="0-#ppt_w/2"/>
                                          </p:val>
                                        </p:tav>
                                        <p:tav tm="100000">
                                          <p:val>
                                            <p:strVal val="#ppt_x"/>
                                          </p:val>
                                        </p:tav>
                                      </p:tavLst>
                                    </p:anim>
                                    <p:anim calcmode="lin" valueType="num">
                                      <p:cBhvr additive="base">
                                        <p:cTn id="29" dur="1250" fill="hold"/>
                                        <p:tgtEl>
                                          <p:spTgt spid="5"/>
                                        </p:tgtEl>
                                        <p:attrNameLst>
                                          <p:attrName>ppt_y</p:attrName>
                                        </p:attrNameLst>
                                      </p:cBhvr>
                                      <p:tavLst>
                                        <p:tav tm="0">
                                          <p:val>
                                            <p:strVal val="1+#ppt_h/2"/>
                                          </p:val>
                                        </p:tav>
                                        <p:tav tm="100000">
                                          <p:val>
                                            <p:strVal val="#ppt_y"/>
                                          </p:val>
                                        </p:tav>
                                      </p:tavLst>
                                    </p:anim>
                                  </p:childTnLst>
                                </p:cTn>
                              </p:par>
                              <p:par>
                                <p:cTn id="30" presetID="2" presetClass="entr" presetSubtype="3" decel="100000" fill="hold" nodeType="withEffect">
                                  <p:stCondLst>
                                    <p:cond delay="1750"/>
                                  </p:stCondLst>
                                  <p:childTnLst>
                                    <p:set>
                                      <p:cBhvr>
                                        <p:cTn id="31" dur="1" fill="hold">
                                          <p:stCondLst>
                                            <p:cond delay="0"/>
                                          </p:stCondLst>
                                        </p:cTn>
                                        <p:tgtEl>
                                          <p:spTgt spid="19"/>
                                        </p:tgtEl>
                                        <p:attrNameLst>
                                          <p:attrName>style.visibility</p:attrName>
                                        </p:attrNameLst>
                                      </p:cBhvr>
                                      <p:to>
                                        <p:strVal val="visible"/>
                                      </p:to>
                                    </p:set>
                                    <p:anim calcmode="lin" valueType="num">
                                      <p:cBhvr additive="base">
                                        <p:cTn id="32" dur="1250" fill="hold"/>
                                        <p:tgtEl>
                                          <p:spTgt spid="19"/>
                                        </p:tgtEl>
                                        <p:attrNameLst>
                                          <p:attrName>ppt_x</p:attrName>
                                        </p:attrNameLst>
                                      </p:cBhvr>
                                      <p:tavLst>
                                        <p:tav tm="0">
                                          <p:val>
                                            <p:strVal val="1+#ppt_w/2"/>
                                          </p:val>
                                        </p:tav>
                                        <p:tav tm="100000">
                                          <p:val>
                                            <p:strVal val="#ppt_x"/>
                                          </p:val>
                                        </p:tav>
                                      </p:tavLst>
                                    </p:anim>
                                    <p:anim calcmode="lin" valueType="num">
                                      <p:cBhvr additive="base">
                                        <p:cTn id="33" dur="1250" fill="hold"/>
                                        <p:tgtEl>
                                          <p:spTgt spid="19"/>
                                        </p:tgtEl>
                                        <p:attrNameLst>
                                          <p:attrName>ppt_y</p:attrName>
                                        </p:attrNameLst>
                                      </p:cBhvr>
                                      <p:tavLst>
                                        <p:tav tm="0">
                                          <p:val>
                                            <p:strVal val="0-#ppt_h/2"/>
                                          </p:val>
                                        </p:tav>
                                        <p:tav tm="100000">
                                          <p:val>
                                            <p:strVal val="#ppt_y"/>
                                          </p:val>
                                        </p:tav>
                                      </p:tavLst>
                                    </p:anim>
                                  </p:childTnLst>
                                </p:cTn>
                              </p:par>
                              <p:par>
                                <p:cTn id="34" presetID="2" presetClass="entr" presetSubtype="3" decel="100000" fill="hold" nodeType="withEffect">
                                  <p:stCondLst>
                                    <p:cond delay="1750"/>
                                  </p:stCondLst>
                                  <p:childTnLst>
                                    <p:set>
                                      <p:cBhvr>
                                        <p:cTn id="35" dur="1" fill="hold">
                                          <p:stCondLst>
                                            <p:cond delay="0"/>
                                          </p:stCondLst>
                                        </p:cTn>
                                        <p:tgtEl>
                                          <p:spTgt spid="3"/>
                                        </p:tgtEl>
                                        <p:attrNameLst>
                                          <p:attrName>style.visibility</p:attrName>
                                        </p:attrNameLst>
                                      </p:cBhvr>
                                      <p:to>
                                        <p:strVal val="visible"/>
                                      </p:to>
                                    </p:set>
                                    <p:anim calcmode="lin" valueType="num">
                                      <p:cBhvr additive="base">
                                        <p:cTn id="36" dur="1250" fill="hold"/>
                                        <p:tgtEl>
                                          <p:spTgt spid="3"/>
                                        </p:tgtEl>
                                        <p:attrNameLst>
                                          <p:attrName>ppt_x</p:attrName>
                                        </p:attrNameLst>
                                      </p:cBhvr>
                                      <p:tavLst>
                                        <p:tav tm="0">
                                          <p:val>
                                            <p:strVal val="1+#ppt_w/2"/>
                                          </p:val>
                                        </p:tav>
                                        <p:tav tm="100000">
                                          <p:val>
                                            <p:strVal val="#ppt_x"/>
                                          </p:val>
                                        </p:tav>
                                      </p:tavLst>
                                    </p:anim>
                                    <p:anim calcmode="lin" valueType="num">
                                      <p:cBhvr additive="base">
                                        <p:cTn id="37" dur="1250" fill="hold"/>
                                        <p:tgtEl>
                                          <p:spTgt spid="3"/>
                                        </p:tgtEl>
                                        <p:attrNameLst>
                                          <p:attrName>ppt_y</p:attrName>
                                        </p:attrNameLst>
                                      </p:cBhvr>
                                      <p:tavLst>
                                        <p:tav tm="0">
                                          <p:val>
                                            <p:strVal val="0-#ppt_h/2"/>
                                          </p:val>
                                        </p:tav>
                                        <p:tav tm="100000">
                                          <p:val>
                                            <p:strVal val="#ppt_y"/>
                                          </p:val>
                                        </p:tav>
                                      </p:tavLst>
                                    </p:anim>
                                  </p:childTnLst>
                                </p:cTn>
                              </p:par>
                              <p:par>
                                <p:cTn id="38" presetID="10" presetClass="entr" presetSubtype="0" fill="hold" grpId="0" nodeType="withEffect">
                                  <p:stCondLst>
                                    <p:cond delay="1750"/>
                                  </p:stCondLst>
                                  <p:iterate type="lt">
                                    <p:tmPct val="10000"/>
                                  </p:iterate>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childTnLst>
                                </p:cTn>
                              </p:par>
                              <p:par>
                                <p:cTn id="41" presetID="10" presetClass="entr" presetSubtype="0" fill="hold" grpId="0" nodeType="withEffect">
                                  <p:stCondLst>
                                    <p:cond delay="1750"/>
                                  </p:stCondLst>
                                  <p:iterate type="lt">
                                    <p:tmPct val="10000"/>
                                  </p:iterate>
                                  <p:childTnLst>
                                    <p:set>
                                      <p:cBhvr>
                                        <p:cTn id="42" dur="1" fill="hold">
                                          <p:stCondLst>
                                            <p:cond delay="0"/>
                                          </p:stCondLst>
                                        </p:cTn>
                                        <p:tgtEl>
                                          <p:spTgt spid="10"/>
                                        </p:tgtEl>
                                        <p:attrNameLst>
                                          <p:attrName>style.visibility</p:attrName>
                                        </p:attrNameLst>
                                      </p:cBhvr>
                                      <p:to>
                                        <p:strVal val="visible"/>
                                      </p:to>
                                    </p:set>
                                    <p:animEffect transition="in" filter="fade">
                                      <p:cBhvr>
                                        <p:cTn id="43" dur="500"/>
                                        <p:tgtEl>
                                          <p:spTgt spid="10"/>
                                        </p:tgtEl>
                                      </p:cBhvr>
                                    </p:animEffect>
                                  </p:childTnLst>
                                </p:cTn>
                              </p:par>
                              <p:par>
                                <p:cTn id="44" presetID="2" presetClass="entr" presetSubtype="6" decel="100000" fill="hold" nodeType="withEffect">
                                  <p:stCondLst>
                                    <p:cond delay="1750"/>
                                  </p:stCondLst>
                                  <p:childTnLst>
                                    <p:set>
                                      <p:cBhvr>
                                        <p:cTn id="45" dur="1" fill="hold">
                                          <p:stCondLst>
                                            <p:cond delay="0"/>
                                          </p:stCondLst>
                                        </p:cTn>
                                        <p:tgtEl>
                                          <p:spTgt spid="11"/>
                                        </p:tgtEl>
                                        <p:attrNameLst>
                                          <p:attrName>style.visibility</p:attrName>
                                        </p:attrNameLst>
                                      </p:cBhvr>
                                      <p:to>
                                        <p:strVal val="visible"/>
                                      </p:to>
                                    </p:set>
                                    <p:anim calcmode="lin" valueType="num">
                                      <p:cBhvr additive="base">
                                        <p:cTn id="46" dur="1750" fill="hold"/>
                                        <p:tgtEl>
                                          <p:spTgt spid="11"/>
                                        </p:tgtEl>
                                        <p:attrNameLst>
                                          <p:attrName>ppt_x</p:attrName>
                                        </p:attrNameLst>
                                      </p:cBhvr>
                                      <p:tavLst>
                                        <p:tav tm="0">
                                          <p:val>
                                            <p:strVal val="1+#ppt_w/2"/>
                                          </p:val>
                                        </p:tav>
                                        <p:tav tm="100000">
                                          <p:val>
                                            <p:strVal val="#ppt_x"/>
                                          </p:val>
                                        </p:tav>
                                      </p:tavLst>
                                    </p:anim>
                                    <p:anim calcmode="lin" valueType="num">
                                      <p:cBhvr additive="base">
                                        <p:cTn id="47" dur="1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8" repeatCount="indefinite" fill="remove" display="0">
                  <p:stCondLst>
                    <p:cond delay="indefinite"/>
                  </p:stCondLst>
                  <p:endCondLst>
                    <p:cond evt="onStopAudio" delay="0">
                      <p:tgtEl>
                        <p:sldTgt/>
                      </p:tgtEl>
                    </p:cond>
                  </p:endCondLst>
                </p:cTn>
                <p:tgtEl>
                  <p:spTgt spid="9"/>
                </p:tgtEl>
              </p:cMediaNode>
            </p:audio>
          </p:childTnLst>
        </p:cTn>
      </p:par>
    </p:tnLst>
    <p:bldLst>
      <p:bldP spid="22" grpId="0" animBg="1"/>
      <p:bldP spid="8"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38958" y="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5724644" cy="646331"/>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空调产业产品生命周期探究</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22607" y="2286757"/>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187541" y="2894754"/>
            <a:ext cx="2178734" cy="1231106"/>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三阶段：</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微软雅黑" panose="020B0503020204020204" pitchFamily="34" charset="-122"/>
                <a:ea typeface="微软雅黑" panose="020B0503020204020204" pitchFamily="34" charset="-122"/>
              </a:rPr>
              <a:t>1</a:t>
            </a:r>
            <a:r>
              <a:rPr lang="zh-CN" altLang="en-US" dirty="0">
                <a:solidFill>
                  <a:schemeClr val="bg1"/>
                </a:solidFill>
                <a:latin typeface="微软雅黑" panose="020B0503020204020204" pitchFamily="34" charset="-122"/>
                <a:ea typeface="微软雅黑" panose="020B0503020204020204" pitchFamily="34" charset="-122"/>
              </a:rPr>
              <a:t>）新产品阶段</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微软雅黑" panose="020B0503020204020204" pitchFamily="34" charset="-122"/>
                <a:ea typeface="微软雅黑" panose="020B0503020204020204" pitchFamily="34" charset="-122"/>
              </a:rPr>
              <a:t>2</a:t>
            </a:r>
            <a:r>
              <a:rPr lang="zh-CN" altLang="en-US" dirty="0">
                <a:solidFill>
                  <a:schemeClr val="bg1"/>
                </a:solidFill>
                <a:latin typeface="微软雅黑" panose="020B0503020204020204" pitchFamily="34" charset="-122"/>
                <a:ea typeface="微软雅黑" panose="020B0503020204020204" pitchFamily="34" charset="-122"/>
              </a:rPr>
              <a:t>）成熟阶段</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微软雅黑" panose="020B0503020204020204" pitchFamily="34" charset="-122"/>
                <a:ea typeface="微软雅黑" panose="020B0503020204020204" pitchFamily="34" charset="-122"/>
              </a:rPr>
              <a:t>3</a:t>
            </a:r>
            <a:r>
              <a:rPr lang="zh-CN" altLang="en-US" dirty="0">
                <a:solidFill>
                  <a:schemeClr val="bg1"/>
                </a:solidFill>
                <a:latin typeface="微软雅黑" panose="020B0503020204020204" pitchFamily="34" charset="-122"/>
                <a:ea typeface="微软雅黑" panose="020B0503020204020204" pitchFamily="34" charset="-122"/>
              </a:rPr>
              <a:t>）标准化阶段</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12"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260936" y="899942"/>
            <a:ext cx="3111814" cy="584775"/>
          </a:xfrm>
          <a:prstGeom prst="rect">
            <a:avLst/>
          </a:prstGeom>
          <a:noFill/>
        </p:spPr>
        <p:txBody>
          <a:bodyPr wrap="square" rtlCol="0">
            <a:spAutoFit/>
          </a:bodyPr>
          <a:lstStyle/>
          <a:p>
            <a:endParaRPr lang="en-US" altLang="zh-CN" sz="1600" dirty="0">
              <a:solidFill>
                <a:schemeClr val="bg2">
                  <a:lumMod val="25000"/>
                </a:schemeClr>
              </a:solidFill>
              <a:latin typeface="Segoe UI Light" panose="020B0502040204020203" pitchFamily="34" charset="0"/>
              <a:cs typeface="Segoe UI Light" panose="020B0502040204020203" pitchFamily="34" charset="0"/>
            </a:endParaRPr>
          </a:p>
          <a:p>
            <a:endParaRPr lang="en-US" altLang="zh-CN" sz="1600" dirty="0">
              <a:solidFill>
                <a:schemeClr val="bg2">
                  <a:lumMod val="25000"/>
                </a:schemeClr>
              </a:solidFill>
              <a:latin typeface="Segoe UI Light" panose="020B0502040204020203" pitchFamily="34" charset="0"/>
              <a:cs typeface="Segoe UI Light" panose="020B0502040204020203" pitchFamily="34" charset="0"/>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83194" y="2968625"/>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
        <p:nvSpPr>
          <p:cNvPr id="11" name="文本框 10"/>
          <p:cNvSpPr txBox="1"/>
          <p:nvPr/>
        </p:nvSpPr>
        <p:spPr>
          <a:xfrm>
            <a:off x="8856825" y="2873958"/>
            <a:ext cx="2523744" cy="1754326"/>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四阶段：</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微软雅黑" panose="020B0503020204020204" pitchFamily="34" charset="-122"/>
                <a:ea typeface="微软雅黑" panose="020B0503020204020204" pitchFamily="34" charset="-122"/>
              </a:rPr>
              <a:t>1</a:t>
            </a:r>
            <a:r>
              <a:rPr lang="zh-CN" altLang="en-US" dirty="0">
                <a:solidFill>
                  <a:schemeClr val="bg1"/>
                </a:solidFill>
                <a:latin typeface="微软雅黑" panose="020B0503020204020204" pitchFamily="34" charset="-122"/>
                <a:ea typeface="微软雅黑" panose="020B0503020204020204" pitchFamily="34" charset="-122"/>
              </a:rPr>
              <a:t>）引入期</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微软雅黑" panose="020B0503020204020204" pitchFamily="34" charset="-122"/>
                <a:ea typeface="微软雅黑" panose="020B0503020204020204" pitchFamily="34" charset="-122"/>
              </a:rPr>
              <a:t>2</a:t>
            </a:r>
            <a:r>
              <a:rPr lang="zh-CN" altLang="en-US" dirty="0">
                <a:solidFill>
                  <a:schemeClr val="bg1"/>
                </a:solidFill>
                <a:latin typeface="微软雅黑" panose="020B0503020204020204" pitchFamily="34" charset="-122"/>
                <a:ea typeface="微软雅黑" panose="020B0503020204020204" pitchFamily="34" charset="-122"/>
              </a:rPr>
              <a:t>）成长期</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微软雅黑" panose="020B0503020204020204" pitchFamily="34" charset="-122"/>
                <a:ea typeface="微软雅黑" panose="020B0503020204020204" pitchFamily="34" charset="-122"/>
              </a:rPr>
              <a:t>3</a:t>
            </a:r>
            <a:r>
              <a:rPr lang="zh-CN" altLang="en-US" dirty="0">
                <a:solidFill>
                  <a:schemeClr val="bg1"/>
                </a:solidFill>
                <a:latin typeface="微软雅黑" panose="020B0503020204020204" pitchFamily="34" charset="-122"/>
                <a:ea typeface="微软雅黑" panose="020B0503020204020204" pitchFamily="34" charset="-122"/>
              </a:rPr>
              <a:t>）成熟期</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微软雅黑" panose="020B0503020204020204" pitchFamily="34" charset="-122"/>
                <a:ea typeface="微软雅黑" panose="020B0503020204020204" pitchFamily="34" charset="-122"/>
              </a:rPr>
              <a:t>4</a:t>
            </a:r>
            <a:r>
              <a:rPr lang="zh-CN" altLang="en-US" dirty="0">
                <a:solidFill>
                  <a:schemeClr val="bg1"/>
                </a:solidFill>
                <a:latin typeface="微软雅黑" panose="020B0503020204020204" pitchFamily="34" charset="-122"/>
                <a:ea typeface="微软雅黑" panose="020B0503020204020204" pitchFamily="34" charset="-122"/>
              </a:rPr>
              <a:t>）衰退期</a:t>
            </a:r>
            <a:endParaRPr lang="en-US" altLang="zh-CN" dirty="0">
              <a:solidFill>
                <a:schemeClr val="bg1"/>
              </a:solidFill>
              <a:latin typeface="微软雅黑" panose="020B0503020204020204" pitchFamily="34" charset="-122"/>
              <a:ea typeface="微软雅黑" panose="020B0503020204020204" pitchFamily="34" charset="-122"/>
            </a:endParaRPr>
          </a:p>
          <a:p>
            <a:endParaRPr lang="zh-CN" altLang="en-US" dirty="0"/>
          </a:p>
        </p:txBody>
      </p:sp>
      <p:sp>
        <p:nvSpPr>
          <p:cNvPr id="20" name="文本框 19"/>
          <p:cNvSpPr txBox="1"/>
          <p:nvPr/>
        </p:nvSpPr>
        <p:spPr>
          <a:xfrm>
            <a:off x="6187541" y="4628284"/>
            <a:ext cx="5877130" cy="2062103"/>
          </a:xfrm>
          <a:prstGeom prst="rect">
            <a:avLst/>
          </a:prstGeom>
          <a:noFill/>
        </p:spPr>
        <p:txBody>
          <a:bodyPr wrap="square" rtlCol="0">
            <a:spAutoFit/>
          </a:bodyPr>
          <a:lstStyle>
            <a:defPPr>
              <a:defRPr lang="zh-CN"/>
            </a:defPPr>
            <a:lvl1pPr>
              <a:defRPr>
                <a:solidFill>
                  <a:schemeClr val="bg1"/>
                </a:solidFill>
                <a:latin typeface="Segoe UI Light" panose="020B0502040204020203" pitchFamily="34" charset="0"/>
                <a:cs typeface="Segoe UI Light" panose="020B0502040204020203" pitchFamily="34" charset="0"/>
              </a:defRPr>
            </a:lvl1pPr>
          </a:lstStyle>
          <a:p>
            <a:r>
              <a:rPr lang="zh-CN" altLang="en-US" dirty="0">
                <a:latin typeface="微软雅黑" panose="020B0503020204020204" pitchFamily="34" charset="-122"/>
                <a:ea typeface="微软雅黑" panose="020B0503020204020204" pitchFamily="34" charset="-122"/>
                <a:cs typeface="+mn-cs"/>
              </a:rPr>
              <a:t>五阶段：</a:t>
            </a:r>
            <a:endParaRPr lang="en-US" altLang="zh-CN" dirty="0">
              <a:latin typeface="微软雅黑" panose="020B0503020204020204" pitchFamily="34" charset="-122"/>
              <a:ea typeface="微软雅黑" panose="020B0503020204020204" pitchFamily="34" charset="-122"/>
              <a:cs typeface="+mn-cs"/>
            </a:endParaRPr>
          </a:p>
          <a:p>
            <a:r>
              <a:rPr lang="zh-CN" altLang="en-US" dirty="0">
                <a:latin typeface="微软雅黑" panose="020B0503020204020204" pitchFamily="34" charset="-122"/>
                <a:ea typeface="微软雅黑" panose="020B0503020204020204" pitchFamily="34" charset="-122"/>
                <a:cs typeface="+mn-cs"/>
              </a:rPr>
              <a:t>（</a:t>
            </a:r>
            <a:r>
              <a:rPr lang="en-US" altLang="zh-CN" dirty="0">
                <a:latin typeface="微软雅黑" panose="020B0503020204020204" pitchFamily="34" charset="-122"/>
                <a:ea typeface="微软雅黑" panose="020B0503020204020204" pitchFamily="34" charset="-122"/>
                <a:cs typeface="+mn-cs"/>
              </a:rPr>
              <a:t>1</a:t>
            </a:r>
            <a:r>
              <a:rPr lang="zh-CN" altLang="en-US" dirty="0">
                <a:latin typeface="微软雅黑" panose="020B0503020204020204" pitchFamily="34" charset="-122"/>
                <a:ea typeface="微软雅黑" panose="020B0503020204020204" pitchFamily="34" charset="-122"/>
                <a:cs typeface="+mn-cs"/>
              </a:rPr>
              <a:t>）新生期</a:t>
            </a:r>
            <a:endParaRPr lang="en-US" altLang="zh-CN" dirty="0">
              <a:latin typeface="微软雅黑" panose="020B0503020204020204" pitchFamily="34" charset="-122"/>
              <a:ea typeface="微软雅黑" panose="020B0503020204020204" pitchFamily="34" charset="-122"/>
              <a:cs typeface="+mn-cs"/>
            </a:endParaRPr>
          </a:p>
          <a:p>
            <a:r>
              <a:rPr lang="zh-CN" altLang="en-US" dirty="0">
                <a:latin typeface="微软雅黑" panose="020B0503020204020204" pitchFamily="34" charset="-122"/>
                <a:ea typeface="微软雅黑" panose="020B0503020204020204" pitchFamily="34" charset="-122"/>
                <a:cs typeface="+mn-cs"/>
              </a:rPr>
              <a:t>（</a:t>
            </a:r>
            <a:r>
              <a:rPr lang="en-US" altLang="zh-CN" dirty="0">
                <a:latin typeface="微软雅黑" panose="020B0503020204020204" pitchFamily="34" charset="-122"/>
                <a:ea typeface="微软雅黑" panose="020B0503020204020204" pitchFamily="34" charset="-122"/>
                <a:cs typeface="+mn-cs"/>
              </a:rPr>
              <a:t>2</a:t>
            </a:r>
            <a:r>
              <a:rPr lang="zh-CN" altLang="en-US" dirty="0">
                <a:latin typeface="微软雅黑" panose="020B0503020204020204" pitchFamily="34" charset="-122"/>
                <a:ea typeface="微软雅黑" panose="020B0503020204020204" pitchFamily="34" charset="-122"/>
                <a:cs typeface="+mn-cs"/>
              </a:rPr>
              <a:t>）成长期 </a:t>
            </a:r>
            <a:endParaRPr lang="en-US" altLang="zh-CN" dirty="0">
              <a:latin typeface="微软雅黑" panose="020B0503020204020204" pitchFamily="34" charset="-122"/>
              <a:ea typeface="微软雅黑" panose="020B0503020204020204" pitchFamily="34" charset="-122"/>
              <a:cs typeface="+mn-cs"/>
            </a:endParaRPr>
          </a:p>
          <a:p>
            <a:r>
              <a:rPr lang="zh-CN" altLang="en-US" dirty="0">
                <a:latin typeface="微软雅黑" panose="020B0503020204020204" pitchFamily="34" charset="-122"/>
                <a:ea typeface="微软雅黑" panose="020B0503020204020204" pitchFamily="34" charset="-122"/>
                <a:cs typeface="+mn-cs"/>
              </a:rPr>
              <a:t>（</a:t>
            </a:r>
            <a:r>
              <a:rPr lang="en-US" altLang="zh-CN" dirty="0">
                <a:latin typeface="微软雅黑" panose="020B0503020204020204" pitchFamily="34" charset="-122"/>
                <a:ea typeface="微软雅黑" panose="020B0503020204020204" pitchFamily="34" charset="-122"/>
                <a:cs typeface="+mn-cs"/>
              </a:rPr>
              <a:t>3</a:t>
            </a:r>
            <a:r>
              <a:rPr lang="zh-CN" altLang="en-US" dirty="0">
                <a:latin typeface="微软雅黑" panose="020B0503020204020204" pitchFamily="34" charset="-122"/>
                <a:ea typeface="微软雅黑" panose="020B0503020204020204" pitchFamily="34" charset="-122"/>
                <a:cs typeface="+mn-cs"/>
              </a:rPr>
              <a:t>）成熟期 </a:t>
            </a:r>
            <a:endParaRPr lang="en-US" altLang="zh-CN" dirty="0">
              <a:latin typeface="微软雅黑" panose="020B0503020204020204" pitchFamily="34" charset="-122"/>
              <a:ea typeface="微软雅黑" panose="020B0503020204020204" pitchFamily="34" charset="-122"/>
              <a:cs typeface="+mn-cs"/>
            </a:endParaRPr>
          </a:p>
          <a:p>
            <a:r>
              <a:rPr lang="zh-CN" altLang="en-US" dirty="0">
                <a:latin typeface="微软雅黑" panose="020B0503020204020204" pitchFamily="34" charset="-122"/>
                <a:ea typeface="微软雅黑" panose="020B0503020204020204" pitchFamily="34" charset="-122"/>
                <a:cs typeface="+mn-cs"/>
              </a:rPr>
              <a:t>（</a:t>
            </a:r>
            <a:r>
              <a:rPr lang="en-US" altLang="zh-CN" dirty="0">
                <a:latin typeface="微软雅黑" panose="020B0503020204020204" pitchFamily="34" charset="-122"/>
                <a:ea typeface="微软雅黑" panose="020B0503020204020204" pitchFamily="34" charset="-122"/>
                <a:cs typeface="+mn-cs"/>
              </a:rPr>
              <a:t>4</a:t>
            </a:r>
            <a:r>
              <a:rPr lang="zh-CN" altLang="en-US" dirty="0">
                <a:latin typeface="微软雅黑" panose="020B0503020204020204" pitchFamily="34" charset="-122"/>
                <a:ea typeface="微软雅黑" panose="020B0503020204020204" pitchFamily="34" charset="-122"/>
                <a:cs typeface="+mn-cs"/>
              </a:rPr>
              <a:t>）销售下降期</a:t>
            </a:r>
            <a:endParaRPr lang="en-US" altLang="zh-CN" dirty="0">
              <a:latin typeface="微软雅黑" panose="020B0503020204020204" pitchFamily="34" charset="-122"/>
              <a:ea typeface="微软雅黑" panose="020B0503020204020204" pitchFamily="34" charset="-122"/>
              <a:cs typeface="+mn-cs"/>
            </a:endParaRPr>
          </a:p>
          <a:p>
            <a:r>
              <a:rPr lang="zh-CN" altLang="en-US" dirty="0">
                <a:latin typeface="微软雅黑" panose="020B0503020204020204" pitchFamily="34" charset="-122"/>
                <a:ea typeface="微软雅黑" panose="020B0503020204020204" pitchFamily="34" charset="-122"/>
                <a:cs typeface="+mn-cs"/>
              </a:rPr>
              <a:t>（</a:t>
            </a:r>
            <a:r>
              <a:rPr lang="en-US" altLang="zh-CN" dirty="0">
                <a:latin typeface="微软雅黑" panose="020B0503020204020204" pitchFamily="34" charset="-122"/>
                <a:ea typeface="微软雅黑" panose="020B0503020204020204" pitchFamily="34" charset="-122"/>
                <a:cs typeface="+mn-cs"/>
              </a:rPr>
              <a:t>5</a:t>
            </a:r>
            <a:r>
              <a:rPr lang="zh-CN" altLang="en-US" dirty="0">
                <a:latin typeface="微软雅黑" panose="020B0503020204020204" pitchFamily="34" charset="-122"/>
                <a:ea typeface="微软雅黑" panose="020B0503020204020204" pitchFamily="34" charset="-122"/>
                <a:cs typeface="+mn-cs"/>
              </a:rPr>
              <a:t>）让与期</a:t>
            </a:r>
            <a:endParaRPr lang="en-US" altLang="zh-CN" dirty="0">
              <a:latin typeface="微软雅黑" panose="020B0503020204020204" pitchFamily="34" charset="-122"/>
              <a:ea typeface="微软雅黑" panose="020B0503020204020204" pitchFamily="34" charset="-122"/>
              <a:cs typeface="+mn-cs"/>
            </a:endParaRPr>
          </a:p>
          <a:p>
            <a:endParaRPr lang="zh-CN" altLang="en-US" dirty="0"/>
          </a:p>
        </p:txBody>
      </p:sp>
      <p:pic>
        <p:nvPicPr>
          <p:cNvPr id="25" name="图片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1430" y="435527"/>
            <a:ext cx="3946180" cy="1702331"/>
          </a:xfrm>
          <a:prstGeom prst="rect">
            <a:avLst/>
          </a:prstGeom>
        </p:spPr>
      </p:pic>
      <p:pic>
        <p:nvPicPr>
          <p:cNvPr id="26" name="图片 25"/>
          <p:cNvPicPr>
            <a:picLocks noChangeAspect="1"/>
          </p:cNvPicPr>
          <p:nvPr/>
        </p:nvPicPr>
        <p:blipFill>
          <a:blip r:embed="rId5"/>
          <a:stretch>
            <a:fillRect/>
          </a:stretch>
        </p:blipFill>
        <p:spPr>
          <a:xfrm>
            <a:off x="811430" y="2341080"/>
            <a:ext cx="3908069" cy="2379064"/>
          </a:xfrm>
          <a:prstGeom prst="rect">
            <a:avLst/>
          </a:prstGeom>
        </p:spPr>
      </p:pic>
      <p:pic>
        <p:nvPicPr>
          <p:cNvPr id="27" name="图片 26"/>
          <p:cNvPicPr>
            <a:picLocks noChangeAspect="1"/>
          </p:cNvPicPr>
          <p:nvPr/>
        </p:nvPicPr>
        <p:blipFill>
          <a:blip r:embed="rId6"/>
          <a:stretch>
            <a:fillRect/>
          </a:stretch>
        </p:blipFill>
        <p:spPr>
          <a:xfrm>
            <a:off x="811430" y="4923366"/>
            <a:ext cx="3908069" cy="1767021"/>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par>
                                    <p:cTn id="19" presetID="10" presetClass="entr" presetSubtype="0" fill="hold" grpId="0" nodeType="withEffect" nodePh="1">
                                      <p:stCondLst>
                                        <p:cond delay="750"/>
                                      </p:stCondLst>
                                      <p:endCondLst>
                                        <p:cond evt="begin" delay="0">
                                          <p:tn val="19"/>
                                        </p:cond>
                                      </p:endCondLst>
                                      <p:iterate type="lt">
                                        <p:tmPct val="10000"/>
                                      </p:iterate>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par>
                                    <p:cTn id="19" presetID="10" presetClass="entr" presetSubtype="0" fill="hold" grpId="0" nodeType="withEffect" nodePh="1">
                                      <p:stCondLst>
                                        <p:cond delay="750"/>
                                      </p:stCondLst>
                                      <p:endCondLst>
                                        <p:cond evt="begin" delay="0">
                                          <p:tn val="19"/>
                                        </p:cond>
                                      </p:endCondLst>
                                      <p:iterate type="lt">
                                        <p:tmPct val="10000"/>
                                      </p:iterate>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2"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 y="0"/>
            <a:ext cx="12192505" cy="4547804"/>
          </a:xfrm>
          <a:prstGeom prst="rect">
            <a:avLst/>
          </a:prstGeom>
        </p:spPr>
      </p:pic>
      <p:sp>
        <p:nvSpPr>
          <p:cNvPr id="5" name="矩形 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4547804"/>
          </a:xfrm>
          <a:prstGeom prst="rect">
            <a:avLst/>
          </a:prstGeom>
          <a:gradFill flip="none" rotWithShape="1">
            <a:gsLst>
              <a:gs pos="0">
                <a:srgbClr val="3A4B6A"/>
              </a:gs>
              <a:gs pos="100000">
                <a:srgbClr val="3A4B6A">
                  <a:alpha val="50000"/>
                </a:srgb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109851" y="-3"/>
            <a:ext cx="5724645" cy="954107"/>
          </a:xfrm>
          <a:prstGeom prst="rect">
            <a:avLst/>
          </a:prstGeom>
          <a:noFill/>
        </p:spPr>
        <p:txBody>
          <a:bodyPr wrap="none" rtlCol="0">
            <a:spAutoFit/>
          </a:bodyPr>
          <a:lstStyle/>
          <a:p>
            <a:pPr algn="ctr"/>
            <a:r>
              <a:rPr lang="zh-CN" altLang="en-US" sz="36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Segoe UI" panose="020B0502040204020203" pitchFamily="34" charset="0"/>
              </a:rPr>
              <a:t>美日空调进出口金额对比图</a:t>
            </a:r>
            <a:endParaRPr lang="en-US" altLang="zh-CN" sz="36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Segoe UI" panose="020B0502040204020203" pitchFamily="34" charset="0"/>
            </a:endParaRPr>
          </a:p>
          <a:p>
            <a:pPr algn="ctr"/>
            <a:r>
              <a:rPr lang="zh-CN" altLang="en-US" sz="2000" dirty="0">
                <a:solidFill>
                  <a:schemeClr val="bg1"/>
                </a:solidFill>
                <a:latin typeface="汉仪颜楷简" panose="00020600040101010101" charset="-122"/>
                <a:ea typeface="汉仪颜楷简" panose="00020600040101010101" charset="-122"/>
                <a:cs typeface="Segoe UI Light" panose="020B0502040204020203" pitchFamily="34" charset="0"/>
              </a:rPr>
              <a:t>数据来源：</a:t>
            </a:r>
            <a:r>
              <a:rPr lang="en-US" altLang="zh-CN" sz="2000" dirty="0">
                <a:solidFill>
                  <a:schemeClr val="bg1"/>
                </a:solidFill>
                <a:latin typeface="汉仪颜楷简" panose="00020600040101010101" charset="-122"/>
                <a:ea typeface="汉仪颜楷简" panose="00020600040101010101" charset="-122"/>
                <a:cs typeface="Segoe UI Light" panose="020B0502040204020203" pitchFamily="34" charset="0"/>
              </a:rPr>
              <a:t>uncomtrade.com</a:t>
            </a:r>
            <a:endParaRPr lang="zh-CN" altLang="en-US" sz="2000" dirty="0">
              <a:solidFill>
                <a:schemeClr val="bg1"/>
              </a:solidFill>
              <a:latin typeface="汉仪颜楷简" panose="00020600040101010101" charset="-122"/>
              <a:ea typeface="汉仪颜楷简" panose="00020600040101010101" charset="-122"/>
              <a:cs typeface="Segoe UI Light" panose="020B0502040204020203" pitchFamily="34" charset="0"/>
            </a:endParaRPr>
          </a:p>
        </p:txBody>
      </p:sp>
      <p:sp>
        <p:nvSpPr>
          <p:cNvPr id="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0" y="4559362"/>
            <a:ext cx="12105640" cy="2221890"/>
          </a:xfrm>
          <a:prstGeom prst="rect">
            <a:avLst/>
          </a:prstGeom>
          <a:noFill/>
        </p:spPr>
        <p:txBody>
          <a:bodyPr wrap="square" rtlCol="0">
            <a:spAutoFit/>
          </a:bodyPr>
          <a:lstStyle/>
          <a:p>
            <a:pPr algn="ctr">
              <a:lnSpc>
                <a:spcPct val="150000"/>
              </a:lnSpc>
            </a:pP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由图可知，自</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20</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世纪</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90</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年代以来，美国的空调出口金额始终维持在一个较低的水平，而进口金额持续升高，并在</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2002</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年变为净进口国。而日本</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1988</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年就为净出口国，</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2008</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年起正式变为净进口国。由此可知，在三阶段理论中空调产品周期在</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1988</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年之前就处于第二阶段，</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2002</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年之后进入第三阶段。</a:t>
            </a:r>
            <a:endPar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endParaRPr>
          </a:p>
        </p:txBody>
      </p:sp>
      <p:grpSp>
        <p:nvGrpSpPr>
          <p:cNvPr id="6" name="组合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11271250" y="3627054"/>
            <a:ext cx="920750" cy="920750"/>
            <a:chOff x="10138350" y="4064219"/>
            <a:chExt cx="920750" cy="920750"/>
          </a:xfrm>
        </p:grpSpPr>
        <p:sp>
          <p:nvSpPr>
            <p:cNvPr id="7" name="椭圆 6"/>
            <p:cNvSpPr/>
            <p:nvPr/>
          </p:nvSpPr>
          <p:spPr>
            <a:xfrm>
              <a:off x="10138350" y="4064219"/>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a:grpSpLocks noChangeAspect="1"/>
            </p:cNvGrpSpPr>
            <p:nvPr/>
          </p:nvGrpSpPr>
          <p:grpSpPr>
            <a:xfrm>
              <a:off x="10391938" y="4251666"/>
              <a:ext cx="348094" cy="381963"/>
              <a:chOff x="6311023" y="7223423"/>
              <a:chExt cx="337281" cy="370097"/>
            </a:xfrm>
          </p:grpSpPr>
          <p:sp>
            <p:nvSpPr>
              <p:cNvPr id="16" name="Freeform 188"/>
              <p:cNvSpPr/>
              <p:nvPr/>
            </p:nvSpPr>
            <p:spPr bwMode="auto">
              <a:xfrm>
                <a:off x="6374449" y="7410606"/>
                <a:ext cx="273855" cy="182914"/>
              </a:xfrm>
              <a:custGeom>
                <a:avLst/>
                <a:gdLst>
                  <a:gd name="T0" fmla="*/ 0 w 155"/>
                  <a:gd name="T1" fmla="*/ 52 h 104"/>
                  <a:gd name="T2" fmla="*/ 77 w 155"/>
                  <a:gd name="T3" fmla="*/ 0 h 104"/>
                  <a:gd name="T4" fmla="*/ 155 w 155"/>
                  <a:gd name="T5" fmla="*/ 52 h 104"/>
                  <a:gd name="T6" fmla="*/ 155 w 155"/>
                  <a:gd name="T7" fmla="*/ 52 h 104"/>
                  <a:gd name="T8" fmla="*/ 77 w 155"/>
                  <a:gd name="T9" fmla="*/ 104 h 104"/>
                  <a:gd name="T10" fmla="*/ 0 w 155"/>
                  <a:gd name="T11" fmla="*/ 52 h 104"/>
                </a:gdLst>
                <a:ahLst/>
                <a:cxnLst>
                  <a:cxn ang="0">
                    <a:pos x="T0" y="T1"/>
                  </a:cxn>
                  <a:cxn ang="0">
                    <a:pos x="T2" y="T3"/>
                  </a:cxn>
                  <a:cxn ang="0">
                    <a:pos x="T4" y="T5"/>
                  </a:cxn>
                  <a:cxn ang="0">
                    <a:pos x="T6" y="T7"/>
                  </a:cxn>
                  <a:cxn ang="0">
                    <a:pos x="T8" y="T9"/>
                  </a:cxn>
                  <a:cxn ang="0">
                    <a:pos x="T10" y="T11"/>
                  </a:cxn>
                </a:cxnLst>
                <a:rect l="0" t="0" r="r" b="b"/>
                <a:pathLst>
                  <a:path w="155" h="104">
                    <a:moveTo>
                      <a:pt x="0" y="52"/>
                    </a:moveTo>
                    <a:cubicBezTo>
                      <a:pt x="0" y="52"/>
                      <a:pt x="26" y="0"/>
                      <a:pt x="77" y="0"/>
                    </a:cubicBezTo>
                    <a:cubicBezTo>
                      <a:pt x="129" y="0"/>
                      <a:pt x="155" y="52"/>
                      <a:pt x="155" y="52"/>
                    </a:cubicBezTo>
                    <a:cubicBezTo>
                      <a:pt x="155" y="52"/>
                      <a:pt x="155" y="52"/>
                      <a:pt x="155" y="52"/>
                    </a:cubicBezTo>
                    <a:cubicBezTo>
                      <a:pt x="155" y="52"/>
                      <a:pt x="129" y="104"/>
                      <a:pt x="77" y="104"/>
                    </a:cubicBezTo>
                    <a:cubicBezTo>
                      <a:pt x="26" y="104"/>
                      <a:pt x="0" y="52"/>
                      <a:pt x="0" y="52"/>
                    </a:cubicBezTo>
                    <a:close/>
                  </a:path>
                </a:pathLst>
              </a:cu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189"/>
              <p:cNvSpPr>
                <a:spLocks noChangeArrowheads="1"/>
              </p:cNvSpPr>
              <p:nvPr/>
            </p:nvSpPr>
            <p:spPr bwMode="auto">
              <a:xfrm>
                <a:off x="6311023" y="7223423"/>
                <a:ext cx="82828" cy="82871"/>
              </a:xfrm>
              <a:prstGeom prst="ellipse">
                <a:avLst/>
              </a:pr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Line 191"/>
              <p:cNvSpPr>
                <a:spLocks noChangeShapeType="1"/>
              </p:cNvSpPr>
              <p:nvPr/>
            </p:nvSpPr>
            <p:spPr bwMode="auto">
              <a:xfrm flipV="1">
                <a:off x="6510257" y="7382236"/>
                <a:ext cx="0" cy="28370"/>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9" name="Line 192"/>
              <p:cNvSpPr>
                <a:spLocks noChangeShapeType="1"/>
              </p:cNvSpPr>
              <p:nvPr/>
            </p:nvSpPr>
            <p:spPr bwMode="auto">
              <a:xfrm flipH="1" flipV="1">
                <a:off x="6383404" y="7440470"/>
                <a:ext cx="20894"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Line 193"/>
              <p:cNvSpPr>
                <a:spLocks noChangeShapeType="1"/>
              </p:cNvSpPr>
              <p:nvPr/>
            </p:nvSpPr>
            <p:spPr bwMode="auto">
              <a:xfrm flipH="1" flipV="1">
                <a:off x="6436384" y="7399407"/>
                <a:ext cx="14178"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1" name="Line 194"/>
              <p:cNvSpPr>
                <a:spLocks noChangeShapeType="1"/>
              </p:cNvSpPr>
              <p:nvPr/>
            </p:nvSpPr>
            <p:spPr bwMode="auto">
              <a:xfrm flipV="1">
                <a:off x="6618456" y="7440470"/>
                <a:ext cx="19401"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2" name="Line 195"/>
              <p:cNvSpPr>
                <a:spLocks noChangeShapeType="1"/>
              </p:cNvSpPr>
              <p:nvPr/>
            </p:nvSpPr>
            <p:spPr bwMode="auto">
              <a:xfrm flipV="1">
                <a:off x="6572192" y="7399407"/>
                <a:ext cx="12686"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sp>
        <p:nvSpPr>
          <p:cNvPr id="8"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23516" y="954104"/>
            <a:ext cx="7744968" cy="360525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8" fill="hold" nodeType="withEffect" p14:presetBounceEnd="40000">
                                      <p:stCondLst>
                                        <p:cond delay="750"/>
                                      </p:stCondLst>
                                      <p:childTnLst>
                                        <p:set>
                                          <p:cBhvr>
                                            <p:cTn id="9" dur="1" fill="hold">
                                              <p:stCondLst>
                                                <p:cond delay="0"/>
                                              </p:stCondLst>
                                            </p:cTn>
                                            <p:tgtEl>
                                              <p:spTgt spid="6"/>
                                            </p:tgtEl>
                                            <p:attrNameLst>
                                              <p:attrName>style.visibility</p:attrName>
                                            </p:attrNameLst>
                                          </p:cBhvr>
                                          <p:to>
                                            <p:strVal val="visible"/>
                                          </p:to>
                                        </p:set>
                                        <p:anim calcmode="lin" valueType="num" p14:bounceEnd="40000">
                                          <p:cBhvr additive="base">
                                            <p:cTn id="10" dur="20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11" dur="2000" fill="hold"/>
                                            <p:tgtEl>
                                              <p:spTgt spid="6"/>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iterate type="lt">
                                        <p:tmPct val="10000"/>
                                      </p:iterate>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8" fill="hold" nodeType="withEffect">
                                      <p:stCondLst>
                                        <p:cond delay="75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2000" fill="hold"/>
                                            <p:tgtEl>
                                              <p:spTgt spid="6"/>
                                            </p:tgtEl>
                                            <p:attrNameLst>
                                              <p:attrName>ppt_x</p:attrName>
                                            </p:attrNameLst>
                                          </p:cBhvr>
                                          <p:tavLst>
                                            <p:tav tm="0">
                                              <p:val>
                                                <p:strVal val="0-#ppt_w/2"/>
                                              </p:val>
                                            </p:tav>
                                            <p:tav tm="100000">
                                              <p:val>
                                                <p:strVal val="#ppt_x"/>
                                              </p:val>
                                            </p:tav>
                                          </p:tavLst>
                                        </p:anim>
                                        <p:anim calcmode="lin" valueType="num">
                                          <p:cBhvr additive="base">
                                            <p:cTn id="11" dur="2000" fill="hold"/>
                                            <p:tgtEl>
                                              <p:spTgt spid="6"/>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iterate type="lt">
                                        <p:tmPct val="10000"/>
                                      </p:iterate>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 y="0"/>
            <a:ext cx="12192505" cy="4547804"/>
          </a:xfrm>
          <a:prstGeom prst="rect">
            <a:avLst/>
          </a:prstGeom>
        </p:spPr>
      </p:pic>
      <p:sp>
        <p:nvSpPr>
          <p:cNvPr id="5" name="矩形 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4547804"/>
          </a:xfrm>
          <a:prstGeom prst="rect">
            <a:avLst/>
          </a:prstGeom>
          <a:gradFill flip="none" rotWithShape="1">
            <a:gsLst>
              <a:gs pos="0">
                <a:srgbClr val="3A4B6A"/>
              </a:gs>
              <a:gs pos="100000">
                <a:srgbClr val="3A4B6A">
                  <a:alpha val="50000"/>
                </a:srgb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109852" y="-3"/>
            <a:ext cx="5724644" cy="954107"/>
          </a:xfrm>
          <a:prstGeom prst="rect">
            <a:avLst/>
          </a:prstGeom>
          <a:noFill/>
        </p:spPr>
        <p:txBody>
          <a:bodyPr wrap="none" rtlCol="0">
            <a:spAutoFit/>
          </a:bodyPr>
          <a:lstStyle/>
          <a:p>
            <a:pPr algn="ctr"/>
            <a:r>
              <a:rPr lang="zh-CN" altLang="en-US" sz="36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Segoe UI" panose="020B0502040204020203" pitchFamily="34" charset="0"/>
              </a:rPr>
              <a:t>中美空调进出口金额对比图</a:t>
            </a:r>
            <a:endParaRPr lang="en-US" altLang="zh-CN" sz="36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Segoe UI" panose="020B0502040204020203" pitchFamily="34" charset="0"/>
            </a:endParaRPr>
          </a:p>
          <a:p>
            <a:pPr algn="ctr"/>
            <a:r>
              <a:rPr lang="zh-CN" altLang="en-US" sz="2000" dirty="0">
                <a:solidFill>
                  <a:schemeClr val="bg1"/>
                </a:solidFill>
                <a:latin typeface="汉仪颜楷简" panose="00020600040101010101" charset="-122"/>
                <a:ea typeface="汉仪颜楷简" panose="00020600040101010101" charset="-122"/>
                <a:cs typeface="Segoe UI Light" panose="020B0502040204020203" pitchFamily="34" charset="0"/>
              </a:rPr>
              <a:t>数据来源：</a:t>
            </a:r>
            <a:r>
              <a:rPr lang="en-US" altLang="zh-CN" sz="2000" dirty="0">
                <a:solidFill>
                  <a:schemeClr val="bg1"/>
                </a:solidFill>
                <a:latin typeface="汉仪颜楷简" panose="00020600040101010101" charset="-122"/>
                <a:ea typeface="汉仪颜楷简" panose="00020600040101010101" charset="-122"/>
                <a:cs typeface="Segoe UI Light" panose="020B0502040204020203" pitchFamily="34" charset="0"/>
              </a:rPr>
              <a:t>uncomtrade.com</a:t>
            </a:r>
            <a:endParaRPr lang="zh-CN" altLang="en-US" sz="2000" dirty="0">
              <a:solidFill>
                <a:schemeClr val="bg1"/>
              </a:solidFill>
              <a:latin typeface="汉仪颜楷简" panose="00020600040101010101" charset="-122"/>
              <a:ea typeface="汉仪颜楷简" panose="00020600040101010101" charset="-122"/>
              <a:cs typeface="Segoe UI Light" panose="020B0502040204020203" pitchFamily="34" charset="0"/>
            </a:endParaRPr>
          </a:p>
        </p:txBody>
      </p:sp>
      <p:sp>
        <p:nvSpPr>
          <p:cNvPr id="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09220" y="4989195"/>
            <a:ext cx="11859260" cy="1198880"/>
          </a:xfrm>
          <a:prstGeom prst="rect">
            <a:avLst/>
          </a:prstGeom>
          <a:noFill/>
        </p:spPr>
        <p:txBody>
          <a:bodyPr wrap="square" rtlCol="0">
            <a:spAutoFit/>
          </a:bodyPr>
          <a:lstStyle/>
          <a:p>
            <a:pPr algn="ctr">
              <a:lnSpc>
                <a:spcPct val="150000"/>
              </a:lnSpc>
            </a:pP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而中国从</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1999</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年开始变为净出口国。由此可知，空调产品周期在</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1999</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年以前处于第二阶段，而</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2002</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年之后进入第三阶段。</a:t>
            </a:r>
            <a:endPar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endParaRPr>
          </a:p>
        </p:txBody>
      </p:sp>
      <p:grpSp>
        <p:nvGrpSpPr>
          <p:cNvPr id="6" name="组合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11271250" y="3627054"/>
            <a:ext cx="920750" cy="920750"/>
            <a:chOff x="10138350" y="4064219"/>
            <a:chExt cx="920750" cy="920750"/>
          </a:xfrm>
        </p:grpSpPr>
        <p:sp>
          <p:nvSpPr>
            <p:cNvPr id="7" name="椭圆 6"/>
            <p:cNvSpPr/>
            <p:nvPr/>
          </p:nvSpPr>
          <p:spPr>
            <a:xfrm>
              <a:off x="10138350" y="4064219"/>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a:grpSpLocks noChangeAspect="1"/>
            </p:cNvGrpSpPr>
            <p:nvPr/>
          </p:nvGrpSpPr>
          <p:grpSpPr>
            <a:xfrm>
              <a:off x="10391938" y="4251666"/>
              <a:ext cx="348094" cy="381963"/>
              <a:chOff x="6311023" y="7223423"/>
              <a:chExt cx="337281" cy="370097"/>
            </a:xfrm>
          </p:grpSpPr>
          <p:sp>
            <p:nvSpPr>
              <p:cNvPr id="16" name="Freeform 188"/>
              <p:cNvSpPr/>
              <p:nvPr/>
            </p:nvSpPr>
            <p:spPr bwMode="auto">
              <a:xfrm>
                <a:off x="6374449" y="7410606"/>
                <a:ext cx="273855" cy="182914"/>
              </a:xfrm>
              <a:custGeom>
                <a:avLst/>
                <a:gdLst>
                  <a:gd name="T0" fmla="*/ 0 w 155"/>
                  <a:gd name="T1" fmla="*/ 52 h 104"/>
                  <a:gd name="T2" fmla="*/ 77 w 155"/>
                  <a:gd name="T3" fmla="*/ 0 h 104"/>
                  <a:gd name="T4" fmla="*/ 155 w 155"/>
                  <a:gd name="T5" fmla="*/ 52 h 104"/>
                  <a:gd name="T6" fmla="*/ 155 w 155"/>
                  <a:gd name="T7" fmla="*/ 52 h 104"/>
                  <a:gd name="T8" fmla="*/ 77 w 155"/>
                  <a:gd name="T9" fmla="*/ 104 h 104"/>
                  <a:gd name="T10" fmla="*/ 0 w 155"/>
                  <a:gd name="T11" fmla="*/ 52 h 104"/>
                </a:gdLst>
                <a:ahLst/>
                <a:cxnLst>
                  <a:cxn ang="0">
                    <a:pos x="T0" y="T1"/>
                  </a:cxn>
                  <a:cxn ang="0">
                    <a:pos x="T2" y="T3"/>
                  </a:cxn>
                  <a:cxn ang="0">
                    <a:pos x="T4" y="T5"/>
                  </a:cxn>
                  <a:cxn ang="0">
                    <a:pos x="T6" y="T7"/>
                  </a:cxn>
                  <a:cxn ang="0">
                    <a:pos x="T8" y="T9"/>
                  </a:cxn>
                  <a:cxn ang="0">
                    <a:pos x="T10" y="T11"/>
                  </a:cxn>
                </a:cxnLst>
                <a:rect l="0" t="0" r="r" b="b"/>
                <a:pathLst>
                  <a:path w="155" h="104">
                    <a:moveTo>
                      <a:pt x="0" y="52"/>
                    </a:moveTo>
                    <a:cubicBezTo>
                      <a:pt x="0" y="52"/>
                      <a:pt x="26" y="0"/>
                      <a:pt x="77" y="0"/>
                    </a:cubicBezTo>
                    <a:cubicBezTo>
                      <a:pt x="129" y="0"/>
                      <a:pt x="155" y="52"/>
                      <a:pt x="155" y="52"/>
                    </a:cubicBezTo>
                    <a:cubicBezTo>
                      <a:pt x="155" y="52"/>
                      <a:pt x="155" y="52"/>
                      <a:pt x="155" y="52"/>
                    </a:cubicBezTo>
                    <a:cubicBezTo>
                      <a:pt x="155" y="52"/>
                      <a:pt x="129" y="104"/>
                      <a:pt x="77" y="104"/>
                    </a:cubicBezTo>
                    <a:cubicBezTo>
                      <a:pt x="26" y="104"/>
                      <a:pt x="0" y="52"/>
                      <a:pt x="0" y="52"/>
                    </a:cubicBezTo>
                    <a:close/>
                  </a:path>
                </a:pathLst>
              </a:cu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189"/>
              <p:cNvSpPr>
                <a:spLocks noChangeArrowheads="1"/>
              </p:cNvSpPr>
              <p:nvPr/>
            </p:nvSpPr>
            <p:spPr bwMode="auto">
              <a:xfrm>
                <a:off x="6311023" y="7223423"/>
                <a:ext cx="82828" cy="82871"/>
              </a:xfrm>
              <a:prstGeom prst="ellipse">
                <a:avLst/>
              </a:pr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Line 191"/>
              <p:cNvSpPr>
                <a:spLocks noChangeShapeType="1"/>
              </p:cNvSpPr>
              <p:nvPr/>
            </p:nvSpPr>
            <p:spPr bwMode="auto">
              <a:xfrm flipV="1">
                <a:off x="6510257" y="7382236"/>
                <a:ext cx="0" cy="28370"/>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9" name="Line 192"/>
              <p:cNvSpPr>
                <a:spLocks noChangeShapeType="1"/>
              </p:cNvSpPr>
              <p:nvPr/>
            </p:nvSpPr>
            <p:spPr bwMode="auto">
              <a:xfrm flipH="1" flipV="1">
                <a:off x="6383404" y="7440470"/>
                <a:ext cx="20894"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Line 193"/>
              <p:cNvSpPr>
                <a:spLocks noChangeShapeType="1"/>
              </p:cNvSpPr>
              <p:nvPr/>
            </p:nvSpPr>
            <p:spPr bwMode="auto">
              <a:xfrm flipH="1" flipV="1">
                <a:off x="6436384" y="7399407"/>
                <a:ext cx="14178"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1" name="Line 194"/>
              <p:cNvSpPr>
                <a:spLocks noChangeShapeType="1"/>
              </p:cNvSpPr>
              <p:nvPr/>
            </p:nvSpPr>
            <p:spPr bwMode="auto">
              <a:xfrm flipV="1">
                <a:off x="6618456" y="7440470"/>
                <a:ext cx="19401"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2" name="Line 195"/>
              <p:cNvSpPr>
                <a:spLocks noChangeShapeType="1"/>
              </p:cNvSpPr>
              <p:nvPr/>
            </p:nvSpPr>
            <p:spPr bwMode="auto">
              <a:xfrm flipV="1">
                <a:off x="6572192" y="7399407"/>
                <a:ext cx="12686"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sp>
        <p:nvSpPr>
          <p:cNvPr id="8"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10" name="图片 9"/>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2141220" y="941011"/>
            <a:ext cx="7909560" cy="361988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8" fill="hold" nodeType="withEffect" p14:presetBounceEnd="40000">
                                      <p:stCondLst>
                                        <p:cond delay="750"/>
                                      </p:stCondLst>
                                      <p:childTnLst>
                                        <p:set>
                                          <p:cBhvr>
                                            <p:cTn id="9" dur="1" fill="hold">
                                              <p:stCondLst>
                                                <p:cond delay="0"/>
                                              </p:stCondLst>
                                            </p:cTn>
                                            <p:tgtEl>
                                              <p:spTgt spid="6"/>
                                            </p:tgtEl>
                                            <p:attrNameLst>
                                              <p:attrName>style.visibility</p:attrName>
                                            </p:attrNameLst>
                                          </p:cBhvr>
                                          <p:to>
                                            <p:strVal val="visible"/>
                                          </p:to>
                                        </p:set>
                                        <p:anim calcmode="lin" valueType="num" p14:bounceEnd="40000">
                                          <p:cBhvr additive="base">
                                            <p:cTn id="10" dur="20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11" dur="2000" fill="hold"/>
                                            <p:tgtEl>
                                              <p:spTgt spid="6"/>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iterate type="lt">
                                        <p:tmPct val="10000"/>
                                      </p:iterate>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8" fill="hold" nodeType="withEffect">
                                      <p:stCondLst>
                                        <p:cond delay="75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2000" fill="hold"/>
                                            <p:tgtEl>
                                              <p:spTgt spid="6"/>
                                            </p:tgtEl>
                                            <p:attrNameLst>
                                              <p:attrName>ppt_x</p:attrName>
                                            </p:attrNameLst>
                                          </p:cBhvr>
                                          <p:tavLst>
                                            <p:tav tm="0">
                                              <p:val>
                                                <p:strVal val="0-#ppt_w/2"/>
                                              </p:val>
                                            </p:tav>
                                            <p:tav tm="100000">
                                              <p:val>
                                                <p:strVal val="#ppt_x"/>
                                              </p:val>
                                            </p:tav>
                                          </p:tavLst>
                                        </p:anim>
                                        <p:anim calcmode="lin" valueType="num">
                                          <p:cBhvr additive="base">
                                            <p:cTn id="11" dur="2000" fill="hold"/>
                                            <p:tgtEl>
                                              <p:spTgt spid="6"/>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iterate type="lt">
                                        <p:tmPct val="10000"/>
                                      </p:iterate>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189220" y="1905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2019300" cy="1198880"/>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四阶段：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77471" y="34480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685" y="3004185"/>
            <a:ext cx="5295265" cy="3723005"/>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引入期：</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      该时期是新产品的开发和初步生产时期。由于新产品的研制开发需要大批科学家和技术人员的反复实验不断改进</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同时要投入大量研发资金，所以新产品以</a:t>
            </a:r>
            <a:r>
              <a:rPr lang="zh-CN" altLang="en-US" dirty="0">
                <a:ln w="22225">
                  <a:solidFill>
                    <a:schemeClr val="accent2"/>
                  </a:solidFill>
                  <a:prstDash val="solid"/>
                </a:ln>
                <a:solidFill>
                  <a:schemeClr val="accent2">
                    <a:lumMod val="40000"/>
                    <a:lumOff val="60000"/>
                  </a:schemeClr>
                </a:solidFill>
                <a:effectLst/>
                <a:latin typeface="微软雅黑" panose="020B0503020204020204" pitchFamily="34" charset="-122"/>
                <a:ea typeface="微软雅黑" panose="020B0503020204020204" pitchFamily="34" charset="-122"/>
              </a:rPr>
              <a:t>知识技术密集型</a:t>
            </a:r>
            <a:r>
              <a:rPr lang="zh-CN" altLang="en-US" dirty="0">
                <a:solidFill>
                  <a:schemeClr val="bg1"/>
                </a:solidFill>
                <a:latin typeface="微软雅黑" panose="020B0503020204020204" pitchFamily="34" charset="-122"/>
                <a:ea typeface="微软雅黑" panose="020B0503020204020204" pitchFamily="34" charset="-122"/>
              </a:rPr>
              <a:t>为特征。弗农认为，美国是世界上技术最先进的国家，一般由美国利用技术优势首先生产出新产品</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在这个阶段，美国是世界上惟一生产这种产品的国家，具有绝对的垄断地位。因为新产品刚开始投入市场</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产量较少，价格较高，所以新产品在满足本国市场需求之外，主要</a:t>
            </a:r>
            <a:r>
              <a:rPr lang="zh-CN" altLang="en-US"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rPr>
              <a:t>出口到部分与其经济发展水平相似因而消费偏好也相似的其他发达国家如欧洲。</a:t>
            </a:r>
          </a:p>
          <a:p>
            <a:endParaRPr lang="zh-CN" altLang="en-US" sz="20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cs typeface="Segoe UI Light" panose="020B0502040204020203" pitchFamily="34" charset="0"/>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10" name="图片 9"/>
          <p:cNvPicPr>
            <a:picLocks noChangeAspect="1"/>
          </p:cNvPicPr>
          <p:nvPr/>
        </p:nvPicPr>
        <p:blipFill>
          <a:blip r:embed="rId4"/>
          <a:stretch>
            <a:fillRect/>
          </a:stretch>
        </p:blipFill>
        <p:spPr>
          <a:xfrm>
            <a:off x="0" y="2130552"/>
            <a:ext cx="5245100" cy="366674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5100" y="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2019300" cy="1198880"/>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四阶段：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77471" y="34480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3055323"/>
            <a:ext cx="5525438" cy="2585323"/>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成长期：</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        生产技术已扩散到国外。由于生产技术日趋成熟，这种扩散的新产品的成本中研究开发费用所占份额下降，产品已经由知</a:t>
            </a:r>
            <a:r>
              <a:rPr lang="zh-CN" altLang="en-US" dirty="0">
                <a:ln w="22225">
                  <a:solidFill>
                    <a:schemeClr val="accent2"/>
                  </a:solidFill>
                  <a:prstDash val="solid"/>
                </a:ln>
                <a:solidFill>
                  <a:schemeClr val="accent2">
                    <a:lumMod val="40000"/>
                    <a:lumOff val="60000"/>
                  </a:schemeClr>
                </a:solidFill>
                <a:effectLst/>
                <a:latin typeface="微软雅黑" panose="020B0503020204020204" pitchFamily="34" charset="-122"/>
                <a:ea typeface="微软雅黑" panose="020B0503020204020204" pitchFamily="34" charset="-122"/>
              </a:rPr>
              <a:t>识技术密集型转为技术资本密集型</a:t>
            </a:r>
            <a:r>
              <a:rPr lang="zh-CN" altLang="en-US" dirty="0">
                <a:solidFill>
                  <a:schemeClr val="bg1"/>
                </a:solidFill>
                <a:latin typeface="微软雅黑" panose="020B0503020204020204" pitchFamily="34" charset="-122"/>
                <a:ea typeface="微软雅黑" panose="020B0503020204020204" pitchFamily="34" charset="-122"/>
              </a:rPr>
              <a:t>。这一时期由于成长期的新产品价格比在引入期时要低，</a:t>
            </a:r>
            <a:r>
              <a:rPr lang="zh-CN" altLang="en-US"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rPr>
              <a:t>发展中国家的高消费阶层也开始消费</a:t>
            </a:r>
            <a:r>
              <a:rPr lang="zh-CN" altLang="en-US" dirty="0">
                <a:solidFill>
                  <a:schemeClr val="bg1"/>
                </a:solidFill>
                <a:latin typeface="微软雅黑" panose="020B0503020204020204" pitchFamily="34" charset="-122"/>
                <a:ea typeface="微软雅黑" panose="020B0503020204020204" pitchFamily="34" charset="-122"/>
              </a:rPr>
              <a:t>，发展中国家进口逐渐增加</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而欧洲国家也逐步开始生产新产品，进口规模开始减小，到后来甚至能出口部分新产品到发展中国家， 同时美国的出口是在逐渐减少的。</a:t>
            </a:r>
            <a:endParaRPr lang="en-US" altLang="zh-CN" dirty="0">
              <a:solidFill>
                <a:schemeClr val="bg1"/>
              </a:solidFill>
              <a:latin typeface="微软雅黑" panose="020B0503020204020204" pitchFamily="34" charset="-122"/>
              <a:ea typeface="微软雅黑" panose="020B0503020204020204" pitchFamily="34" charset="-122"/>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10" name="图片 9"/>
          <p:cNvPicPr>
            <a:picLocks noChangeAspect="1"/>
          </p:cNvPicPr>
          <p:nvPr/>
        </p:nvPicPr>
        <p:blipFill>
          <a:blip r:embed="rId4"/>
          <a:stretch>
            <a:fillRect/>
          </a:stretch>
        </p:blipFill>
        <p:spPr>
          <a:xfrm>
            <a:off x="0" y="2130552"/>
            <a:ext cx="5245100" cy="366674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5100" y="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2019300" cy="1198880"/>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四阶段：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77471" y="34480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3078183"/>
            <a:ext cx="5607734" cy="2031325"/>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成熟期：</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       由于生产技术已经改良成熟，研究开发因素变得不重要</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产品由技术资本密集型转为</a:t>
            </a:r>
            <a:r>
              <a:rPr lang="zh-CN" altLang="en-US" dirty="0">
                <a:ln w="22225">
                  <a:solidFill>
                    <a:schemeClr val="accent2"/>
                  </a:solidFill>
                  <a:prstDash val="solid"/>
                </a:ln>
                <a:solidFill>
                  <a:schemeClr val="accent2">
                    <a:lumMod val="40000"/>
                    <a:lumOff val="60000"/>
                  </a:schemeClr>
                </a:solidFill>
                <a:effectLst/>
                <a:latin typeface="微软雅黑" panose="020B0503020204020204" pitchFamily="34" charset="-122"/>
                <a:ea typeface="微软雅黑" panose="020B0503020204020204" pitchFamily="34" charset="-122"/>
              </a:rPr>
              <a:t>资本复杂劳动密集型</a:t>
            </a:r>
            <a:r>
              <a:rPr lang="zh-CN" altLang="en-US" dirty="0">
                <a:solidFill>
                  <a:schemeClr val="bg1"/>
                </a:solidFill>
                <a:latin typeface="微软雅黑" panose="020B0503020204020204" pitchFamily="34" charset="-122"/>
                <a:ea typeface="微软雅黑" panose="020B0503020204020204" pitchFamily="34" charset="-122"/>
              </a:rPr>
              <a:t>。此时，美国已经完全丧失比较优势成为新产品的净进口国</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而欧洲国家依靠自身的资本优势出口量不断增加</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供应美国和发展中国家的进口需求。发展中国家则在本国内也有少量生产，进口量逐渐减少。</a:t>
            </a:r>
            <a:endParaRPr lang="en-US" altLang="zh-CN" dirty="0">
              <a:solidFill>
                <a:schemeClr val="bg1"/>
              </a:solidFill>
              <a:latin typeface="微软雅黑" panose="020B0503020204020204" pitchFamily="34" charset="-122"/>
              <a:ea typeface="微软雅黑" panose="020B0503020204020204" pitchFamily="34" charset="-122"/>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10" name="图片 9"/>
          <p:cNvPicPr>
            <a:picLocks noChangeAspect="1"/>
          </p:cNvPicPr>
          <p:nvPr/>
        </p:nvPicPr>
        <p:blipFill>
          <a:blip r:embed="rId4"/>
          <a:stretch>
            <a:fillRect/>
          </a:stretch>
        </p:blipFill>
        <p:spPr>
          <a:xfrm>
            <a:off x="0" y="2130552"/>
            <a:ext cx="5245100" cy="366674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5100" y="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2019300" cy="1198880"/>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四阶段：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77471" y="34480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3106758"/>
            <a:ext cx="5607734" cy="2030095"/>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衰退期：</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       新产品已经完全标准化，生产技术十分普及，产品由资本复杂劳动密集型进一步转为劳动密集型。这一时期，低工资的非熟练劳动成为比较优势的重要条件，具有一定工业基础、</a:t>
            </a:r>
            <a:r>
              <a:rPr lang="zh-CN" altLang="en-US" dirty="0">
                <a:ln w="22225">
                  <a:solidFill>
                    <a:schemeClr val="accent2"/>
                  </a:solidFill>
                  <a:prstDash val="solid"/>
                </a:ln>
                <a:solidFill>
                  <a:schemeClr val="accent2">
                    <a:lumMod val="40000"/>
                    <a:lumOff val="60000"/>
                  </a:schemeClr>
                </a:solidFill>
                <a:effectLst/>
                <a:latin typeface="微软雅黑" panose="020B0503020204020204" pitchFamily="34" charset="-122"/>
                <a:ea typeface="微软雅黑" panose="020B0503020204020204" pitchFamily="34" charset="-122"/>
              </a:rPr>
              <a:t>劳动力资源丰富的发展中国家</a:t>
            </a:r>
            <a:r>
              <a:rPr lang="zh-CN" altLang="en-US" dirty="0">
                <a:solidFill>
                  <a:schemeClr val="bg1"/>
                </a:solidFill>
                <a:latin typeface="微软雅黑" panose="020B0503020204020204" pitchFamily="34" charset="-122"/>
                <a:ea typeface="微软雅黑" panose="020B0503020204020204" pitchFamily="34" charset="-122"/>
              </a:rPr>
              <a:t>开始出口新产品。欧洲国家的出口量则不断减少，逐渐让位于发展中国家。</a:t>
            </a:r>
            <a:endParaRPr lang="en-US" altLang="zh-CN" dirty="0">
              <a:solidFill>
                <a:schemeClr val="bg1"/>
              </a:solidFill>
              <a:latin typeface="微软雅黑" panose="020B0503020204020204" pitchFamily="34" charset="-122"/>
              <a:ea typeface="微软雅黑" panose="020B0503020204020204" pitchFamily="34" charset="-122"/>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10" name="图片 9"/>
          <p:cNvPicPr>
            <a:picLocks noChangeAspect="1"/>
          </p:cNvPicPr>
          <p:nvPr/>
        </p:nvPicPr>
        <p:blipFill>
          <a:blip r:embed="rId4"/>
          <a:stretch>
            <a:fillRect/>
          </a:stretch>
        </p:blipFill>
        <p:spPr>
          <a:xfrm>
            <a:off x="0" y="2130552"/>
            <a:ext cx="5245100" cy="366674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 y="0"/>
            <a:ext cx="12192505" cy="4547804"/>
          </a:xfrm>
          <a:prstGeom prst="rect">
            <a:avLst/>
          </a:prstGeom>
        </p:spPr>
      </p:pic>
      <p:sp>
        <p:nvSpPr>
          <p:cNvPr id="5" name="矩形 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4547804"/>
          </a:xfrm>
          <a:prstGeom prst="rect">
            <a:avLst/>
          </a:prstGeom>
          <a:gradFill flip="none" rotWithShape="1">
            <a:gsLst>
              <a:gs pos="0">
                <a:srgbClr val="3A4B6A"/>
              </a:gs>
              <a:gs pos="100000">
                <a:srgbClr val="3A4B6A">
                  <a:alpha val="50000"/>
                </a:srgb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109851" y="-3"/>
            <a:ext cx="5724644" cy="954107"/>
          </a:xfrm>
          <a:prstGeom prst="rect">
            <a:avLst/>
          </a:prstGeom>
          <a:noFill/>
        </p:spPr>
        <p:txBody>
          <a:bodyPr wrap="none" rtlCol="0">
            <a:spAutoFit/>
          </a:bodyPr>
          <a:lstStyle/>
          <a:p>
            <a:pPr algn="ctr"/>
            <a:r>
              <a:rPr lang="zh-CN" altLang="en-US" sz="36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Segoe UI" panose="020B0502040204020203" pitchFamily="34" charset="0"/>
              </a:rPr>
              <a:t>中美空调进出口金额单项图</a:t>
            </a:r>
            <a:endParaRPr lang="en-US" altLang="zh-CN" sz="36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Segoe UI" panose="020B0502040204020203" pitchFamily="34" charset="0"/>
            </a:endParaRPr>
          </a:p>
          <a:p>
            <a:pPr algn="ctr"/>
            <a:r>
              <a:rPr lang="zh-CN" altLang="en-US" sz="2000" dirty="0">
                <a:solidFill>
                  <a:schemeClr val="bg1"/>
                </a:solidFill>
                <a:latin typeface="汉仪颜楷简" panose="00020600040101010101" charset="-122"/>
                <a:ea typeface="汉仪颜楷简" panose="00020600040101010101" charset="-122"/>
                <a:cs typeface="Segoe UI Light" panose="020B0502040204020203" pitchFamily="34" charset="0"/>
              </a:rPr>
              <a:t>数据来源：</a:t>
            </a:r>
            <a:r>
              <a:rPr lang="en-US" altLang="zh-CN" sz="2000" dirty="0">
                <a:solidFill>
                  <a:schemeClr val="bg1"/>
                </a:solidFill>
                <a:latin typeface="汉仪颜楷简" panose="00020600040101010101" charset="-122"/>
                <a:ea typeface="汉仪颜楷简" panose="00020600040101010101" charset="-122"/>
                <a:cs typeface="Segoe UI Light" panose="020B0502040204020203" pitchFamily="34" charset="0"/>
              </a:rPr>
              <a:t>uncomtrade.com</a:t>
            </a:r>
            <a:endParaRPr lang="zh-CN" altLang="en-US" sz="2000" dirty="0">
              <a:solidFill>
                <a:schemeClr val="bg1"/>
              </a:solidFill>
              <a:latin typeface="汉仪颜楷简" panose="00020600040101010101" charset="-122"/>
              <a:ea typeface="汉仪颜楷简" panose="00020600040101010101" charset="-122"/>
              <a:cs typeface="Segoe UI Light" panose="020B0502040204020203" pitchFamily="34" charset="0"/>
            </a:endParaRPr>
          </a:p>
        </p:txBody>
      </p:sp>
      <p:sp>
        <p:nvSpPr>
          <p:cNvPr id="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0" y="4559362"/>
            <a:ext cx="12105640" cy="1667892"/>
          </a:xfrm>
          <a:prstGeom prst="rect">
            <a:avLst/>
          </a:prstGeom>
          <a:noFill/>
        </p:spPr>
        <p:txBody>
          <a:bodyPr wrap="square" rtlCol="0">
            <a:spAutoFit/>
          </a:bodyPr>
          <a:lstStyle/>
          <a:p>
            <a:pPr algn="ctr">
              <a:lnSpc>
                <a:spcPct val="150000"/>
              </a:lnSpc>
            </a:pP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在四阶段理论中，由图可知美国在</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1991</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年就已经存在进口量，而中国在</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1998</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年开始出口空调产品。所以两国间空调产品周期在早于</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1991</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年便已处于成熟期，而在</a:t>
            </a:r>
            <a:r>
              <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1998</a:t>
            </a:r>
            <a:r>
              <a:rPr lang="zh-CN" altLang="en-US"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年之后进入衰退期。</a:t>
            </a:r>
            <a:endParaRPr lang="en-US" altLang="zh-CN" sz="24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endParaRPr>
          </a:p>
        </p:txBody>
      </p:sp>
      <p:grpSp>
        <p:nvGrpSpPr>
          <p:cNvPr id="6" name="组合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11271250" y="3627054"/>
            <a:ext cx="920750" cy="920750"/>
            <a:chOff x="10138350" y="4064219"/>
            <a:chExt cx="920750" cy="920750"/>
          </a:xfrm>
        </p:grpSpPr>
        <p:sp>
          <p:nvSpPr>
            <p:cNvPr id="7" name="椭圆 6"/>
            <p:cNvSpPr/>
            <p:nvPr/>
          </p:nvSpPr>
          <p:spPr>
            <a:xfrm>
              <a:off x="10138350" y="4064219"/>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a:grpSpLocks noChangeAspect="1"/>
            </p:cNvGrpSpPr>
            <p:nvPr/>
          </p:nvGrpSpPr>
          <p:grpSpPr>
            <a:xfrm>
              <a:off x="10391938" y="4251666"/>
              <a:ext cx="348094" cy="381963"/>
              <a:chOff x="6311023" y="7223423"/>
              <a:chExt cx="337281" cy="370097"/>
            </a:xfrm>
          </p:grpSpPr>
          <p:sp>
            <p:nvSpPr>
              <p:cNvPr id="16" name="Freeform 188"/>
              <p:cNvSpPr/>
              <p:nvPr/>
            </p:nvSpPr>
            <p:spPr bwMode="auto">
              <a:xfrm>
                <a:off x="6374449" y="7410606"/>
                <a:ext cx="273855" cy="182914"/>
              </a:xfrm>
              <a:custGeom>
                <a:avLst/>
                <a:gdLst>
                  <a:gd name="T0" fmla="*/ 0 w 155"/>
                  <a:gd name="T1" fmla="*/ 52 h 104"/>
                  <a:gd name="T2" fmla="*/ 77 w 155"/>
                  <a:gd name="T3" fmla="*/ 0 h 104"/>
                  <a:gd name="T4" fmla="*/ 155 w 155"/>
                  <a:gd name="T5" fmla="*/ 52 h 104"/>
                  <a:gd name="T6" fmla="*/ 155 w 155"/>
                  <a:gd name="T7" fmla="*/ 52 h 104"/>
                  <a:gd name="T8" fmla="*/ 77 w 155"/>
                  <a:gd name="T9" fmla="*/ 104 h 104"/>
                  <a:gd name="T10" fmla="*/ 0 w 155"/>
                  <a:gd name="T11" fmla="*/ 52 h 104"/>
                </a:gdLst>
                <a:ahLst/>
                <a:cxnLst>
                  <a:cxn ang="0">
                    <a:pos x="T0" y="T1"/>
                  </a:cxn>
                  <a:cxn ang="0">
                    <a:pos x="T2" y="T3"/>
                  </a:cxn>
                  <a:cxn ang="0">
                    <a:pos x="T4" y="T5"/>
                  </a:cxn>
                  <a:cxn ang="0">
                    <a:pos x="T6" y="T7"/>
                  </a:cxn>
                  <a:cxn ang="0">
                    <a:pos x="T8" y="T9"/>
                  </a:cxn>
                  <a:cxn ang="0">
                    <a:pos x="T10" y="T11"/>
                  </a:cxn>
                </a:cxnLst>
                <a:rect l="0" t="0" r="r" b="b"/>
                <a:pathLst>
                  <a:path w="155" h="104">
                    <a:moveTo>
                      <a:pt x="0" y="52"/>
                    </a:moveTo>
                    <a:cubicBezTo>
                      <a:pt x="0" y="52"/>
                      <a:pt x="26" y="0"/>
                      <a:pt x="77" y="0"/>
                    </a:cubicBezTo>
                    <a:cubicBezTo>
                      <a:pt x="129" y="0"/>
                      <a:pt x="155" y="52"/>
                      <a:pt x="155" y="52"/>
                    </a:cubicBezTo>
                    <a:cubicBezTo>
                      <a:pt x="155" y="52"/>
                      <a:pt x="155" y="52"/>
                      <a:pt x="155" y="52"/>
                    </a:cubicBezTo>
                    <a:cubicBezTo>
                      <a:pt x="155" y="52"/>
                      <a:pt x="129" y="104"/>
                      <a:pt x="77" y="104"/>
                    </a:cubicBezTo>
                    <a:cubicBezTo>
                      <a:pt x="26" y="104"/>
                      <a:pt x="0" y="52"/>
                      <a:pt x="0" y="52"/>
                    </a:cubicBezTo>
                    <a:close/>
                  </a:path>
                </a:pathLst>
              </a:cu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189"/>
              <p:cNvSpPr>
                <a:spLocks noChangeArrowheads="1"/>
              </p:cNvSpPr>
              <p:nvPr/>
            </p:nvSpPr>
            <p:spPr bwMode="auto">
              <a:xfrm>
                <a:off x="6311023" y="7223423"/>
                <a:ext cx="82828" cy="82871"/>
              </a:xfrm>
              <a:prstGeom prst="ellipse">
                <a:avLst/>
              </a:pr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Line 191"/>
              <p:cNvSpPr>
                <a:spLocks noChangeShapeType="1"/>
              </p:cNvSpPr>
              <p:nvPr/>
            </p:nvSpPr>
            <p:spPr bwMode="auto">
              <a:xfrm flipV="1">
                <a:off x="6510257" y="7382236"/>
                <a:ext cx="0" cy="28370"/>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9" name="Line 192"/>
              <p:cNvSpPr>
                <a:spLocks noChangeShapeType="1"/>
              </p:cNvSpPr>
              <p:nvPr/>
            </p:nvSpPr>
            <p:spPr bwMode="auto">
              <a:xfrm flipH="1" flipV="1">
                <a:off x="6383404" y="7440470"/>
                <a:ext cx="20894"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Line 193"/>
              <p:cNvSpPr>
                <a:spLocks noChangeShapeType="1"/>
              </p:cNvSpPr>
              <p:nvPr/>
            </p:nvSpPr>
            <p:spPr bwMode="auto">
              <a:xfrm flipH="1" flipV="1">
                <a:off x="6436384" y="7399407"/>
                <a:ext cx="14178"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1" name="Line 194"/>
              <p:cNvSpPr>
                <a:spLocks noChangeShapeType="1"/>
              </p:cNvSpPr>
              <p:nvPr/>
            </p:nvSpPr>
            <p:spPr bwMode="auto">
              <a:xfrm flipV="1">
                <a:off x="6618456" y="7440470"/>
                <a:ext cx="19401"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2" name="Line 195"/>
              <p:cNvSpPr>
                <a:spLocks noChangeShapeType="1"/>
              </p:cNvSpPr>
              <p:nvPr/>
            </p:nvSpPr>
            <p:spPr bwMode="auto">
              <a:xfrm flipV="1">
                <a:off x="6572192" y="7399407"/>
                <a:ext cx="12686"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sp>
        <p:nvSpPr>
          <p:cNvPr id="8"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9" name="图片 8" descr="图表, 折线图&#10;&#10;描述已自动生成"/>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22575" y="882907"/>
            <a:ext cx="7786841" cy="1826669"/>
          </a:xfrm>
          <a:prstGeom prst="rect">
            <a:avLst/>
          </a:prstGeom>
        </p:spPr>
      </p:pic>
      <p:pic>
        <p:nvPicPr>
          <p:cNvPr id="12" name="图片 11" descr="图表, 折线图&#10;&#10;描述已自动生成"/>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22575" y="2721134"/>
            <a:ext cx="7786841" cy="182666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8" fill="hold" nodeType="withEffect" p14:presetBounceEnd="40000">
                                      <p:stCondLst>
                                        <p:cond delay="750"/>
                                      </p:stCondLst>
                                      <p:childTnLst>
                                        <p:set>
                                          <p:cBhvr>
                                            <p:cTn id="9" dur="1" fill="hold">
                                              <p:stCondLst>
                                                <p:cond delay="0"/>
                                              </p:stCondLst>
                                            </p:cTn>
                                            <p:tgtEl>
                                              <p:spTgt spid="6"/>
                                            </p:tgtEl>
                                            <p:attrNameLst>
                                              <p:attrName>style.visibility</p:attrName>
                                            </p:attrNameLst>
                                          </p:cBhvr>
                                          <p:to>
                                            <p:strVal val="visible"/>
                                          </p:to>
                                        </p:set>
                                        <p:anim calcmode="lin" valueType="num" p14:bounceEnd="40000">
                                          <p:cBhvr additive="base">
                                            <p:cTn id="10" dur="20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11" dur="2000" fill="hold"/>
                                            <p:tgtEl>
                                              <p:spTgt spid="6"/>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iterate type="lt">
                                        <p:tmPct val="10000"/>
                                      </p:iterate>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8" fill="hold" nodeType="withEffect">
                                      <p:stCondLst>
                                        <p:cond delay="75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2000" fill="hold"/>
                                            <p:tgtEl>
                                              <p:spTgt spid="6"/>
                                            </p:tgtEl>
                                            <p:attrNameLst>
                                              <p:attrName>ppt_x</p:attrName>
                                            </p:attrNameLst>
                                          </p:cBhvr>
                                          <p:tavLst>
                                            <p:tav tm="0">
                                              <p:val>
                                                <p:strVal val="0-#ppt_w/2"/>
                                              </p:val>
                                            </p:tav>
                                            <p:tav tm="100000">
                                              <p:val>
                                                <p:strVal val="#ppt_x"/>
                                              </p:val>
                                            </p:tav>
                                          </p:tavLst>
                                        </p:anim>
                                        <p:anim calcmode="lin" valueType="num">
                                          <p:cBhvr additive="base">
                                            <p:cTn id="11" dur="2000" fill="hold"/>
                                            <p:tgtEl>
                                              <p:spTgt spid="6"/>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iterate type="lt">
                                        <p:tmPct val="10000"/>
                                      </p:iterate>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5100" y="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2031325" cy="1754326"/>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五阶段：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77471" y="34480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3711278"/>
            <a:ext cx="5949110" cy="1508105"/>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新生期</a:t>
            </a:r>
            <a:r>
              <a:rPr lang="zh-CN" altLang="en-US" dirty="0">
                <a:solidFill>
                  <a:schemeClr val="bg1"/>
                </a:solidFill>
                <a:latin typeface="Segoe UI Light" panose="020B0502040204020203" pitchFamily="34" charset="0"/>
                <a:cs typeface="Segoe UI Light" panose="020B0502040204020203" pitchFamily="34" charset="0"/>
              </a:rPr>
              <a:t>：</a:t>
            </a:r>
            <a:endParaRPr lang="en-US" altLang="zh-CN" dirty="0">
              <a:solidFill>
                <a:schemeClr val="bg1"/>
              </a:solidFill>
              <a:latin typeface="Segoe UI Light" panose="020B0502040204020203" pitchFamily="34" charset="0"/>
              <a:cs typeface="Segoe UI Light" panose="020B0502040204020203" pitchFamily="34" charset="0"/>
            </a:endParaRPr>
          </a:p>
          <a:p>
            <a:r>
              <a:rPr lang="zh-CN" altLang="en-US" dirty="0">
                <a:solidFill>
                  <a:schemeClr val="bg1"/>
                </a:solidFill>
                <a:latin typeface="Segoe UI Light" panose="020B0502040204020203" pitchFamily="34" charset="0"/>
                <a:cs typeface="Segoe UI Light" panose="020B0502040204020203" pitchFamily="34" charset="0"/>
              </a:rPr>
              <a:t>      </a:t>
            </a:r>
            <a:r>
              <a:rPr lang="zh-CN" altLang="en-US" dirty="0">
                <a:solidFill>
                  <a:schemeClr val="bg1"/>
                </a:solidFill>
                <a:latin typeface="微软雅黑" panose="020B0503020204020204" pitchFamily="34" charset="-122"/>
                <a:ea typeface="微软雅黑" panose="020B0503020204020204" pitchFamily="34" charset="-122"/>
              </a:rPr>
              <a:t>创新国研制与开发新产品，于</a:t>
            </a:r>
            <a:r>
              <a:rPr lang="en-US" altLang="zh-CN" dirty="0">
                <a:solidFill>
                  <a:schemeClr val="bg1"/>
                </a:solidFill>
                <a:latin typeface="微软雅黑" panose="020B0503020204020204" pitchFamily="34" charset="-122"/>
                <a:ea typeface="微软雅黑" panose="020B0503020204020204" pitchFamily="34" charset="-122"/>
              </a:rPr>
              <a:t>t0</a:t>
            </a:r>
            <a:r>
              <a:rPr lang="zh-CN" altLang="en-US" dirty="0">
                <a:solidFill>
                  <a:schemeClr val="bg1"/>
                </a:solidFill>
                <a:latin typeface="微软雅黑" panose="020B0503020204020204" pitchFamily="34" charset="-122"/>
                <a:ea typeface="微软雅黑" panose="020B0503020204020204" pitchFamily="34" charset="-122"/>
              </a:rPr>
              <a:t>开始投产，产量较少，产品主要在本国市场销售。在这个阶段创新国处于垄断地位。</a:t>
            </a:r>
          </a:p>
          <a:p>
            <a:endParaRPr lang="en-US" altLang="zh-CN" sz="2000" dirty="0">
              <a:solidFill>
                <a:schemeClr val="bg1"/>
              </a:solidFill>
              <a:latin typeface="Segoe UI Light" panose="020B0502040204020203" pitchFamily="34" charset="0"/>
              <a:cs typeface="Segoe UI Light" panose="020B0502040204020203" pitchFamily="34" charset="0"/>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5" name="图片 4"/>
          <p:cNvPicPr>
            <a:picLocks noChangeAspect="1"/>
          </p:cNvPicPr>
          <p:nvPr/>
        </p:nvPicPr>
        <p:blipFill>
          <a:blip r:embed="rId4"/>
          <a:stretch>
            <a:fillRect/>
          </a:stretch>
        </p:blipFill>
        <p:spPr>
          <a:xfrm>
            <a:off x="1" y="2322003"/>
            <a:ext cx="5245100" cy="33835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8092" y="0"/>
            <a:ext cx="6943908"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2031325" cy="1754326"/>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五阶段：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77471" y="34480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3711278"/>
            <a:ext cx="5949110" cy="923330"/>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成长期</a:t>
            </a:r>
            <a:r>
              <a:rPr lang="zh-CN" altLang="en-US" dirty="0">
                <a:solidFill>
                  <a:schemeClr val="bg1"/>
                </a:solidFill>
                <a:latin typeface="Segoe UI Light" panose="020B0502040204020203" pitchFamily="34" charset="0"/>
                <a:cs typeface="Segoe UI Light" panose="020B0502040204020203" pitchFamily="34" charset="0"/>
              </a:rPr>
              <a:t>：</a:t>
            </a:r>
            <a:endParaRPr lang="en-US" altLang="zh-CN" dirty="0">
              <a:solidFill>
                <a:schemeClr val="bg1"/>
              </a:solidFill>
              <a:latin typeface="Segoe UI Light" panose="020B0502040204020203" pitchFamily="34" charset="0"/>
              <a:cs typeface="Segoe UI Light" panose="020B0502040204020203" pitchFamily="34" charset="0"/>
            </a:endParaRPr>
          </a:p>
          <a:p>
            <a:r>
              <a:rPr lang="zh-CN" altLang="en-US" dirty="0">
                <a:solidFill>
                  <a:schemeClr val="bg1"/>
                </a:solidFill>
                <a:latin typeface="Segoe UI Light" panose="020B0502040204020203" pitchFamily="34" charset="0"/>
                <a:cs typeface="Segoe UI Light" panose="020B0502040204020203" pitchFamily="34" charset="0"/>
              </a:rPr>
              <a:t>      </a:t>
            </a:r>
            <a:r>
              <a:rPr lang="zh-CN" altLang="en-US" dirty="0">
                <a:solidFill>
                  <a:schemeClr val="bg1"/>
                </a:solidFill>
                <a:latin typeface="微软雅黑" panose="020B0503020204020204" pitchFamily="34" charset="-122"/>
                <a:ea typeface="微软雅黑" panose="020B0503020204020204" pitchFamily="34" charset="-122"/>
              </a:rPr>
              <a:t>随着经营规模的扩大和国外需求的发展，创新国开始向国外出口产品，该产品进入第二阶段。</a:t>
            </a:r>
            <a:endParaRPr lang="en-US" altLang="zh-CN" sz="2000" dirty="0">
              <a:solidFill>
                <a:schemeClr val="bg1"/>
              </a:solidFill>
              <a:latin typeface="Segoe UI Light" panose="020B0502040204020203" pitchFamily="34" charset="0"/>
              <a:cs typeface="Segoe UI Light" panose="020B0502040204020203" pitchFamily="34" charset="0"/>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5" name="图片 4"/>
          <p:cNvPicPr>
            <a:picLocks noChangeAspect="1"/>
          </p:cNvPicPr>
          <p:nvPr/>
        </p:nvPicPr>
        <p:blipFill>
          <a:blip r:embed="rId4"/>
          <a:stretch>
            <a:fillRect/>
          </a:stretch>
        </p:blipFill>
        <p:spPr>
          <a:xfrm>
            <a:off x="0" y="2322003"/>
            <a:ext cx="5256473" cy="33835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rotWithShape="1">
          <a:blip r:embed="rId3">
            <a:extLst>
              <a:ext uri="{28A0092B-C50C-407E-A947-70E740481C1C}">
                <a14:useLocalDpi xmlns:a14="http://schemas.microsoft.com/office/drawing/2010/main" val="0"/>
              </a:ext>
            </a:extLst>
          </a:blip>
          <a:srcRect b="14557"/>
          <a:stretch>
            <a:fillRect/>
          </a:stretch>
        </p:blipFill>
        <p:spPr>
          <a:xfrm>
            <a:off x="-1" y="0"/>
            <a:ext cx="12215071" cy="6858000"/>
          </a:xfrm>
          <a:prstGeom prst="rect">
            <a:avLst/>
          </a:prstGeom>
        </p:spPr>
      </p:pic>
      <p:sp>
        <p:nvSpPr>
          <p:cNvPr id="12" name="矩形 1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6858000"/>
          </a:xfrm>
          <a:prstGeom prst="rect">
            <a:avLst/>
          </a:prstGeom>
          <a:solidFill>
            <a:srgbClr val="44587C">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4124325" y="0"/>
            <a:ext cx="3343275" cy="6858000"/>
          </a:xfrm>
          <a:prstGeom prst="rect">
            <a:avLst/>
          </a:prstGeom>
          <a:solidFill>
            <a:srgbClr val="2D374A">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Box 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646156" y="1279749"/>
            <a:ext cx="4134465" cy="5782737"/>
          </a:xfrm>
          <a:prstGeom prst="rect">
            <a:avLst/>
          </a:prstGeom>
          <a:noFill/>
        </p:spPr>
        <p:txBody>
          <a:bodyPr wrap="none" rtlCol="0">
            <a:spAutoFit/>
          </a:bodyPr>
          <a:lstStyle/>
          <a:p>
            <a:pPr>
              <a:lnSpc>
                <a:spcPct val="200000"/>
              </a:lnSpc>
            </a:pPr>
            <a:r>
              <a:rPr lang="zh-CN" altLang="en-US" sz="2800" dirty="0">
                <a:solidFill>
                  <a:schemeClr val="bg1"/>
                </a:solidFill>
                <a:latin typeface="Segoe UI Light" panose="020B0502040204020203" pitchFamily="34" charset="0"/>
                <a:cs typeface="Segoe UI Light" panose="020B0502040204020203" pitchFamily="34" charset="0"/>
              </a:rPr>
              <a:t>理论内容</a:t>
            </a:r>
          </a:p>
          <a:p>
            <a:pPr>
              <a:lnSpc>
                <a:spcPct val="200000"/>
              </a:lnSpc>
            </a:pPr>
            <a:r>
              <a:rPr lang="zh-CN" altLang="en-US" sz="2800" dirty="0">
                <a:solidFill>
                  <a:schemeClr val="bg1"/>
                </a:solidFill>
                <a:latin typeface="Segoe UI Light" panose="020B0502040204020203" pitchFamily="34" charset="0"/>
                <a:cs typeface="Segoe UI Light" panose="020B0502040204020203" pitchFamily="34" charset="0"/>
              </a:rPr>
              <a:t>图例分析</a:t>
            </a:r>
          </a:p>
          <a:p>
            <a:pPr>
              <a:lnSpc>
                <a:spcPct val="200000"/>
              </a:lnSpc>
            </a:pPr>
            <a:r>
              <a:rPr lang="zh-CN" altLang="en-US" sz="2800" dirty="0">
                <a:solidFill>
                  <a:schemeClr val="bg1"/>
                </a:solidFill>
                <a:latin typeface="Segoe UI Light" panose="020B0502040204020203" pitchFamily="34" charset="0"/>
                <a:cs typeface="Segoe UI Light" panose="020B0502040204020203" pitchFamily="34" charset="0"/>
              </a:rPr>
              <a:t>例子引入</a:t>
            </a:r>
          </a:p>
          <a:p>
            <a:pPr>
              <a:lnSpc>
                <a:spcPct val="200000"/>
              </a:lnSpc>
            </a:pPr>
            <a:r>
              <a:rPr lang="zh-CN" altLang="en-US" sz="2800" dirty="0">
                <a:solidFill>
                  <a:schemeClr val="bg1"/>
                </a:solidFill>
                <a:latin typeface="Segoe UI Light" panose="020B0502040204020203" pitchFamily="34" charset="0"/>
                <a:cs typeface="Segoe UI Light" panose="020B0502040204020203" pitchFamily="34" charset="0"/>
              </a:rPr>
              <a:t>产品生命周期各阶段特征</a:t>
            </a:r>
          </a:p>
          <a:p>
            <a:pPr>
              <a:lnSpc>
                <a:spcPct val="200000"/>
              </a:lnSpc>
            </a:pPr>
            <a:r>
              <a:rPr lang="zh-CN" altLang="en-US" sz="2800" dirty="0">
                <a:solidFill>
                  <a:schemeClr val="bg1"/>
                </a:solidFill>
                <a:latin typeface="Segoe UI Light" panose="020B0502040204020203" pitchFamily="34" charset="0"/>
                <a:cs typeface="Segoe UI Light" panose="020B0502040204020203" pitchFamily="34" charset="0"/>
              </a:rPr>
              <a:t>应用</a:t>
            </a:r>
            <a:endParaRPr lang="en-US" altLang="zh-CN" sz="2800" dirty="0">
              <a:solidFill>
                <a:schemeClr val="bg1"/>
              </a:solidFill>
              <a:latin typeface="Segoe UI Light" panose="020B0502040204020203" pitchFamily="34" charset="0"/>
              <a:cs typeface="Segoe UI Light" panose="020B0502040204020203" pitchFamily="34" charset="0"/>
            </a:endParaRPr>
          </a:p>
          <a:p>
            <a:pPr>
              <a:lnSpc>
                <a:spcPct val="200000"/>
              </a:lnSpc>
            </a:pPr>
            <a:r>
              <a:rPr lang="zh-CN" altLang="en-US" sz="2800" dirty="0">
                <a:solidFill>
                  <a:schemeClr val="bg1"/>
                </a:solidFill>
                <a:latin typeface="Segoe UI Light" panose="020B0502040204020203" pitchFamily="34" charset="0"/>
                <a:cs typeface="Segoe UI Light" panose="020B0502040204020203" pitchFamily="34" charset="0"/>
              </a:rPr>
              <a:t>评价</a:t>
            </a:r>
          </a:p>
          <a:p>
            <a:pPr>
              <a:lnSpc>
                <a:spcPct val="200000"/>
              </a:lnSpc>
            </a:pPr>
            <a:endParaRPr lang="zh-CN" altLang="en-US" sz="2000" dirty="0">
              <a:solidFill>
                <a:schemeClr val="bg1"/>
              </a:solidFill>
              <a:latin typeface="Segoe UI Light" panose="020B0502040204020203" pitchFamily="34" charset="0"/>
              <a:cs typeface="Segoe UI Light" panose="020B0502040204020203" pitchFamily="34" charset="0"/>
            </a:endParaRPr>
          </a:p>
        </p:txBody>
      </p:sp>
      <p:sp>
        <p:nvSpPr>
          <p:cNvPr id="15" name="椭圆 1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flipV="1">
            <a:off x="4405349" y="1757321"/>
            <a:ext cx="117475" cy="117475"/>
          </a:xfrm>
          <a:prstGeom prst="ellipse">
            <a:avLst/>
          </a:prstGeom>
          <a:gradFill>
            <a:gsLst>
              <a:gs pos="0">
                <a:srgbClr val="FF8F68"/>
              </a:gs>
              <a:gs pos="97000">
                <a:srgbClr val="EC354A"/>
              </a:gs>
            </a:gsLst>
            <a:path path="circle">
              <a:fillToRect l="50000" t="50000" r="50000" b="50000"/>
            </a:path>
          </a:gradFill>
          <a:ln>
            <a:noFill/>
          </a:ln>
          <a:effectLst>
            <a:outerShdw blurRad="25400" dist="254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flipV="1">
            <a:off x="4395345" y="2646044"/>
            <a:ext cx="117475" cy="117475"/>
          </a:xfrm>
          <a:prstGeom prst="ellipse">
            <a:avLst/>
          </a:prstGeom>
          <a:gradFill>
            <a:gsLst>
              <a:gs pos="0">
                <a:srgbClr val="FF8F68"/>
              </a:gs>
              <a:gs pos="97000">
                <a:srgbClr val="EC354A"/>
              </a:gs>
            </a:gsLst>
            <a:path path="circle">
              <a:fillToRect l="50000" t="50000" r="50000" b="50000"/>
            </a:path>
          </a:gradFill>
          <a:ln>
            <a:noFill/>
          </a:ln>
          <a:effectLst>
            <a:outerShdw blurRad="25400" dist="254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flipV="1">
            <a:off x="4396299" y="3506037"/>
            <a:ext cx="117475" cy="117475"/>
          </a:xfrm>
          <a:prstGeom prst="ellipse">
            <a:avLst/>
          </a:prstGeom>
          <a:gradFill>
            <a:gsLst>
              <a:gs pos="0">
                <a:srgbClr val="FF8F68"/>
              </a:gs>
              <a:gs pos="97000">
                <a:srgbClr val="EC354A"/>
              </a:gs>
            </a:gsLst>
            <a:path path="circle">
              <a:fillToRect l="50000" t="50000" r="50000" b="50000"/>
            </a:path>
          </a:gradFill>
          <a:ln>
            <a:noFill/>
          </a:ln>
          <a:effectLst>
            <a:outerShdw blurRad="25400" dist="254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flipV="1">
            <a:off x="4395345" y="4376993"/>
            <a:ext cx="117475" cy="117475"/>
          </a:xfrm>
          <a:prstGeom prst="ellipse">
            <a:avLst/>
          </a:prstGeom>
          <a:gradFill>
            <a:gsLst>
              <a:gs pos="0">
                <a:srgbClr val="FF8F68"/>
              </a:gs>
              <a:gs pos="97000">
                <a:srgbClr val="EC354A"/>
              </a:gs>
            </a:gsLst>
            <a:path path="circle">
              <a:fillToRect l="50000" t="50000" r="50000" b="50000"/>
            </a:path>
          </a:gradFill>
          <a:ln>
            <a:noFill/>
          </a:ln>
          <a:effectLst>
            <a:outerShdw blurRad="25400" dist="254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flipV="1">
            <a:off x="4405349" y="5139531"/>
            <a:ext cx="117475" cy="117475"/>
          </a:xfrm>
          <a:prstGeom prst="ellipse">
            <a:avLst/>
          </a:prstGeom>
          <a:gradFill>
            <a:gsLst>
              <a:gs pos="0">
                <a:srgbClr val="FF8F68"/>
              </a:gs>
              <a:gs pos="97000">
                <a:srgbClr val="EC354A"/>
              </a:gs>
            </a:gsLst>
            <a:path path="circle">
              <a:fillToRect l="50000" t="50000" r="50000" b="50000"/>
            </a:path>
          </a:gradFill>
          <a:ln>
            <a:noFill/>
          </a:ln>
          <a:effectLst>
            <a:outerShdw blurRad="25400" dist="254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451551" y="2045880"/>
            <a:ext cx="2335063" cy="1200329"/>
          </a:xfrm>
          <a:prstGeom prst="rect">
            <a:avLst/>
          </a:prstGeom>
          <a:noFill/>
        </p:spPr>
        <p:txBody>
          <a:bodyPr wrap="none" rtlCol="0">
            <a:spAutoFit/>
          </a:bodyPr>
          <a:lstStyle/>
          <a:p>
            <a:r>
              <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CONTENT</a:t>
            </a:r>
          </a:p>
          <a:p>
            <a:r>
              <a:rPr lang="en-US" altLang="zh-CN" sz="3600" dirty="0">
                <a:solidFill>
                  <a:schemeClr val="bg1"/>
                </a:solidFill>
                <a:latin typeface="Segoe UI Light" panose="020B0502040204020203" pitchFamily="34" charset="0"/>
                <a:cs typeface="Segoe UI Light" panose="020B0502040204020203" pitchFamily="34" charset="0"/>
              </a:rPr>
              <a:t>Overview</a:t>
            </a:r>
            <a:endParaRPr lang="zh-CN" altLang="en-US" sz="3600" dirty="0">
              <a:solidFill>
                <a:schemeClr val="bg1"/>
              </a:solidFill>
              <a:latin typeface="Segoe UI Light" panose="020B0502040204020203" pitchFamily="34" charset="0"/>
              <a:cs typeface="Segoe UI Light" panose="020B0502040204020203" pitchFamily="34" charset="0"/>
            </a:endParaRPr>
          </a:p>
        </p:txBody>
      </p:sp>
      <p:cxnSp>
        <p:nvCxnSpPr>
          <p:cNvPr id="13" name="直接连接符 12"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1586132" y="3514810"/>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3" name="图片 2"/>
          <p:cNvPicPr>
            <a:picLocks noChangeAspect="1"/>
          </p:cNvPicPr>
          <p:nvPr/>
        </p:nvPicPr>
        <p:blipFill>
          <a:blip r:embed="rId4"/>
          <a:stretch>
            <a:fillRect/>
          </a:stretch>
        </p:blipFill>
        <p:spPr>
          <a:xfrm>
            <a:off x="4388901" y="6019543"/>
            <a:ext cx="176799" cy="1767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2" presetClass="entr" presetSubtype="8" fill="hold" nodeType="withEffect" p14:presetBounceEnd="56000">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14:bounceEnd="56000">
                                          <p:cBhvr additive="base">
                                            <p:cTn id="13" dur="2000" fill="hold"/>
                                            <p:tgtEl>
                                              <p:spTgt spid="13"/>
                                            </p:tgtEl>
                                            <p:attrNameLst>
                                              <p:attrName>ppt_x</p:attrName>
                                            </p:attrNameLst>
                                          </p:cBhvr>
                                          <p:tavLst>
                                            <p:tav tm="0">
                                              <p:val>
                                                <p:strVal val="0-#ppt_w/2"/>
                                              </p:val>
                                            </p:tav>
                                            <p:tav tm="100000">
                                              <p:val>
                                                <p:strVal val="#ppt_x"/>
                                              </p:val>
                                            </p:tav>
                                          </p:tavLst>
                                        </p:anim>
                                        <p:anim calcmode="lin" valueType="num" p14:bounceEnd="56000">
                                          <p:cBhvr additive="base">
                                            <p:cTn id="14" dur="2000" fill="hold"/>
                                            <p:tgtEl>
                                              <p:spTgt spid="13"/>
                                            </p:tgtEl>
                                            <p:attrNameLst>
                                              <p:attrName>ppt_y</p:attrName>
                                            </p:attrNameLst>
                                          </p:cBhvr>
                                          <p:tavLst>
                                            <p:tav tm="0">
                                              <p:val>
                                                <p:strVal val="#ppt_y"/>
                                              </p:val>
                                            </p:tav>
                                            <p:tav tm="100000">
                                              <p:val>
                                                <p:strVal val="#ppt_y"/>
                                              </p:val>
                                            </p:tav>
                                          </p:tavLst>
                                        </p:anim>
                                      </p:childTnLst>
                                    </p:cTn>
                                  </p:par>
                                  <p:par>
                                    <p:cTn id="15" presetID="2" presetClass="entr" presetSubtype="1" fill="hold" grpId="0" nodeType="withEffect" p14:presetBounceEnd="26000">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14:bounceEnd="26000">
                                          <p:cBhvr additive="base">
                                            <p:cTn id="17" dur="1500" fill="hold"/>
                                            <p:tgtEl>
                                              <p:spTgt spid="19"/>
                                            </p:tgtEl>
                                            <p:attrNameLst>
                                              <p:attrName>ppt_x</p:attrName>
                                            </p:attrNameLst>
                                          </p:cBhvr>
                                          <p:tavLst>
                                            <p:tav tm="0">
                                              <p:val>
                                                <p:strVal val="#ppt_x"/>
                                              </p:val>
                                            </p:tav>
                                            <p:tav tm="100000">
                                              <p:val>
                                                <p:strVal val="#ppt_x"/>
                                              </p:val>
                                            </p:tav>
                                          </p:tavLst>
                                        </p:anim>
                                        <p:anim calcmode="lin" valueType="num" p14:bounceEnd="26000">
                                          <p:cBhvr additive="base">
                                            <p:cTn id="18" dur="1500" fill="hold"/>
                                            <p:tgtEl>
                                              <p:spTgt spid="19"/>
                                            </p:tgtEl>
                                            <p:attrNameLst>
                                              <p:attrName>ppt_y</p:attrName>
                                            </p:attrNameLst>
                                          </p:cBhvr>
                                          <p:tavLst>
                                            <p:tav tm="0">
                                              <p:val>
                                                <p:strVal val="0-#ppt_h/2"/>
                                              </p:val>
                                            </p:tav>
                                            <p:tav tm="100000">
                                              <p:val>
                                                <p:strVal val="#ppt_y"/>
                                              </p:val>
                                            </p:tav>
                                          </p:tavLst>
                                        </p:anim>
                                      </p:childTnLst>
                                    </p:cTn>
                                  </p:par>
                                  <p:par>
                                    <p:cTn id="19" presetID="2" presetClass="entr" presetSubtype="1" fill="hold" grpId="0" nodeType="withEffect" p14:presetBounceEnd="26000">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14:bounceEnd="26000">
                                          <p:cBhvr additive="base">
                                            <p:cTn id="21" dur="1500" fill="hold"/>
                                            <p:tgtEl>
                                              <p:spTgt spid="18"/>
                                            </p:tgtEl>
                                            <p:attrNameLst>
                                              <p:attrName>ppt_x</p:attrName>
                                            </p:attrNameLst>
                                          </p:cBhvr>
                                          <p:tavLst>
                                            <p:tav tm="0">
                                              <p:val>
                                                <p:strVal val="#ppt_x"/>
                                              </p:val>
                                            </p:tav>
                                            <p:tav tm="100000">
                                              <p:val>
                                                <p:strVal val="#ppt_x"/>
                                              </p:val>
                                            </p:tav>
                                          </p:tavLst>
                                        </p:anim>
                                        <p:anim calcmode="lin" valueType="num" p14:bounceEnd="26000">
                                          <p:cBhvr additive="base">
                                            <p:cTn id="22" dur="1500" fill="hold"/>
                                            <p:tgtEl>
                                              <p:spTgt spid="18"/>
                                            </p:tgtEl>
                                            <p:attrNameLst>
                                              <p:attrName>ppt_y</p:attrName>
                                            </p:attrNameLst>
                                          </p:cBhvr>
                                          <p:tavLst>
                                            <p:tav tm="0">
                                              <p:val>
                                                <p:strVal val="0-#ppt_h/2"/>
                                              </p:val>
                                            </p:tav>
                                            <p:tav tm="100000">
                                              <p:val>
                                                <p:strVal val="#ppt_y"/>
                                              </p:val>
                                            </p:tav>
                                          </p:tavLst>
                                        </p:anim>
                                      </p:childTnLst>
                                    </p:cTn>
                                  </p:par>
                                  <p:par>
                                    <p:cTn id="23" presetID="2" presetClass="entr" presetSubtype="1" fill="hold" grpId="0" nodeType="withEffect" p14:presetBounceEnd="26000">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14:bounceEnd="26000">
                                          <p:cBhvr additive="base">
                                            <p:cTn id="25" dur="1500" fill="hold"/>
                                            <p:tgtEl>
                                              <p:spTgt spid="17"/>
                                            </p:tgtEl>
                                            <p:attrNameLst>
                                              <p:attrName>ppt_x</p:attrName>
                                            </p:attrNameLst>
                                          </p:cBhvr>
                                          <p:tavLst>
                                            <p:tav tm="0">
                                              <p:val>
                                                <p:strVal val="#ppt_x"/>
                                              </p:val>
                                            </p:tav>
                                            <p:tav tm="100000">
                                              <p:val>
                                                <p:strVal val="#ppt_x"/>
                                              </p:val>
                                            </p:tav>
                                          </p:tavLst>
                                        </p:anim>
                                        <p:anim calcmode="lin" valueType="num" p14:bounceEnd="26000">
                                          <p:cBhvr additive="base">
                                            <p:cTn id="26" dur="1500" fill="hold"/>
                                            <p:tgtEl>
                                              <p:spTgt spid="17"/>
                                            </p:tgtEl>
                                            <p:attrNameLst>
                                              <p:attrName>ppt_y</p:attrName>
                                            </p:attrNameLst>
                                          </p:cBhvr>
                                          <p:tavLst>
                                            <p:tav tm="0">
                                              <p:val>
                                                <p:strVal val="0-#ppt_h/2"/>
                                              </p:val>
                                            </p:tav>
                                            <p:tav tm="100000">
                                              <p:val>
                                                <p:strVal val="#ppt_y"/>
                                              </p:val>
                                            </p:tav>
                                          </p:tavLst>
                                        </p:anim>
                                      </p:childTnLst>
                                    </p:cTn>
                                  </p:par>
                                  <p:par>
                                    <p:cTn id="27" presetID="2" presetClass="entr" presetSubtype="1" fill="hold" grpId="0" nodeType="withEffect" p14:presetBounceEnd="26000">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14:bounceEnd="26000">
                                          <p:cBhvr additive="base">
                                            <p:cTn id="29" dur="1500" fill="hold"/>
                                            <p:tgtEl>
                                              <p:spTgt spid="16"/>
                                            </p:tgtEl>
                                            <p:attrNameLst>
                                              <p:attrName>ppt_x</p:attrName>
                                            </p:attrNameLst>
                                          </p:cBhvr>
                                          <p:tavLst>
                                            <p:tav tm="0">
                                              <p:val>
                                                <p:strVal val="#ppt_x"/>
                                              </p:val>
                                            </p:tav>
                                            <p:tav tm="100000">
                                              <p:val>
                                                <p:strVal val="#ppt_x"/>
                                              </p:val>
                                            </p:tav>
                                          </p:tavLst>
                                        </p:anim>
                                        <p:anim calcmode="lin" valueType="num" p14:bounceEnd="26000">
                                          <p:cBhvr additive="base">
                                            <p:cTn id="30" dur="1500" fill="hold"/>
                                            <p:tgtEl>
                                              <p:spTgt spid="16"/>
                                            </p:tgtEl>
                                            <p:attrNameLst>
                                              <p:attrName>ppt_y</p:attrName>
                                            </p:attrNameLst>
                                          </p:cBhvr>
                                          <p:tavLst>
                                            <p:tav tm="0">
                                              <p:val>
                                                <p:strVal val="0-#ppt_h/2"/>
                                              </p:val>
                                            </p:tav>
                                            <p:tav tm="100000">
                                              <p:val>
                                                <p:strVal val="#ppt_y"/>
                                              </p:val>
                                            </p:tav>
                                          </p:tavLst>
                                        </p:anim>
                                      </p:childTnLst>
                                    </p:cTn>
                                  </p:par>
                                  <p:par>
                                    <p:cTn id="31" presetID="2" presetClass="entr" presetSubtype="1" fill="hold" grpId="0" nodeType="withEffect" p14:presetBounceEnd="26000">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14:bounceEnd="26000">
                                          <p:cBhvr additive="base">
                                            <p:cTn id="33" dur="1500" fill="hold"/>
                                            <p:tgtEl>
                                              <p:spTgt spid="15"/>
                                            </p:tgtEl>
                                            <p:attrNameLst>
                                              <p:attrName>ppt_x</p:attrName>
                                            </p:attrNameLst>
                                          </p:cBhvr>
                                          <p:tavLst>
                                            <p:tav tm="0">
                                              <p:val>
                                                <p:strVal val="#ppt_x"/>
                                              </p:val>
                                            </p:tav>
                                            <p:tav tm="100000">
                                              <p:val>
                                                <p:strVal val="#ppt_x"/>
                                              </p:val>
                                            </p:tav>
                                          </p:tavLst>
                                        </p:anim>
                                        <p:anim calcmode="lin" valueType="num" p14:bounceEnd="26000">
                                          <p:cBhvr additive="base">
                                            <p:cTn id="34" dur="15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5" grpId="0" animBg="1"/>
          <p:bldP spid="16" grpId="0" animBg="1"/>
          <p:bldP spid="17" grpId="0" animBg="1"/>
          <p:bldP spid="18" grpId="0" animBg="1"/>
          <p:bldP spid="19" grpId="0" animBg="1"/>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2" presetClass="entr" presetSubtype="8"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2000" fill="hold"/>
                                            <p:tgtEl>
                                              <p:spTgt spid="13"/>
                                            </p:tgtEl>
                                            <p:attrNameLst>
                                              <p:attrName>ppt_x</p:attrName>
                                            </p:attrNameLst>
                                          </p:cBhvr>
                                          <p:tavLst>
                                            <p:tav tm="0">
                                              <p:val>
                                                <p:strVal val="0-#ppt_w/2"/>
                                              </p:val>
                                            </p:tav>
                                            <p:tav tm="100000">
                                              <p:val>
                                                <p:strVal val="#ppt_x"/>
                                              </p:val>
                                            </p:tav>
                                          </p:tavLst>
                                        </p:anim>
                                        <p:anim calcmode="lin" valueType="num">
                                          <p:cBhvr additive="base">
                                            <p:cTn id="14" dur="2000" fill="hold"/>
                                            <p:tgtEl>
                                              <p:spTgt spid="13"/>
                                            </p:tgtEl>
                                            <p:attrNameLst>
                                              <p:attrName>ppt_y</p:attrName>
                                            </p:attrNameLst>
                                          </p:cBhvr>
                                          <p:tavLst>
                                            <p:tav tm="0">
                                              <p:val>
                                                <p:strVal val="#ppt_y"/>
                                              </p:val>
                                            </p:tav>
                                            <p:tav tm="100000">
                                              <p:val>
                                                <p:strVal val="#ppt_y"/>
                                              </p:val>
                                            </p:tav>
                                          </p:tavLst>
                                        </p:anim>
                                      </p:childTnLst>
                                    </p:cTn>
                                  </p:par>
                                  <p:par>
                                    <p:cTn id="15" presetID="2" presetClass="entr" presetSubtype="1"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additive="base">
                                            <p:cTn id="17" dur="1500" fill="hold"/>
                                            <p:tgtEl>
                                              <p:spTgt spid="19"/>
                                            </p:tgtEl>
                                            <p:attrNameLst>
                                              <p:attrName>ppt_x</p:attrName>
                                            </p:attrNameLst>
                                          </p:cBhvr>
                                          <p:tavLst>
                                            <p:tav tm="0">
                                              <p:val>
                                                <p:strVal val="#ppt_x"/>
                                              </p:val>
                                            </p:tav>
                                            <p:tav tm="100000">
                                              <p:val>
                                                <p:strVal val="#ppt_x"/>
                                              </p:val>
                                            </p:tav>
                                          </p:tavLst>
                                        </p:anim>
                                        <p:anim calcmode="lin" valueType="num">
                                          <p:cBhvr additive="base">
                                            <p:cTn id="18" dur="1500" fill="hold"/>
                                            <p:tgtEl>
                                              <p:spTgt spid="19"/>
                                            </p:tgtEl>
                                            <p:attrNameLst>
                                              <p:attrName>ppt_y</p:attrName>
                                            </p:attrNameLst>
                                          </p:cBhvr>
                                          <p:tavLst>
                                            <p:tav tm="0">
                                              <p:val>
                                                <p:strVal val="0-#ppt_h/2"/>
                                              </p:val>
                                            </p:tav>
                                            <p:tav tm="100000">
                                              <p:val>
                                                <p:strVal val="#ppt_y"/>
                                              </p:val>
                                            </p:tav>
                                          </p:tavLst>
                                        </p:anim>
                                      </p:childTnLst>
                                    </p:cTn>
                                  </p:par>
                                  <p:par>
                                    <p:cTn id="19" presetID="2" presetClass="entr" presetSubtype="1"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1500" fill="hold"/>
                                            <p:tgtEl>
                                              <p:spTgt spid="18"/>
                                            </p:tgtEl>
                                            <p:attrNameLst>
                                              <p:attrName>ppt_x</p:attrName>
                                            </p:attrNameLst>
                                          </p:cBhvr>
                                          <p:tavLst>
                                            <p:tav tm="0">
                                              <p:val>
                                                <p:strVal val="#ppt_x"/>
                                              </p:val>
                                            </p:tav>
                                            <p:tav tm="100000">
                                              <p:val>
                                                <p:strVal val="#ppt_x"/>
                                              </p:val>
                                            </p:tav>
                                          </p:tavLst>
                                        </p:anim>
                                        <p:anim calcmode="lin" valueType="num">
                                          <p:cBhvr additive="base">
                                            <p:cTn id="22" dur="1500" fill="hold"/>
                                            <p:tgtEl>
                                              <p:spTgt spid="18"/>
                                            </p:tgtEl>
                                            <p:attrNameLst>
                                              <p:attrName>ppt_y</p:attrName>
                                            </p:attrNameLst>
                                          </p:cBhvr>
                                          <p:tavLst>
                                            <p:tav tm="0">
                                              <p:val>
                                                <p:strVal val="0-#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1500" fill="hold"/>
                                            <p:tgtEl>
                                              <p:spTgt spid="17"/>
                                            </p:tgtEl>
                                            <p:attrNameLst>
                                              <p:attrName>ppt_x</p:attrName>
                                            </p:attrNameLst>
                                          </p:cBhvr>
                                          <p:tavLst>
                                            <p:tav tm="0">
                                              <p:val>
                                                <p:strVal val="#ppt_x"/>
                                              </p:val>
                                            </p:tav>
                                            <p:tav tm="100000">
                                              <p:val>
                                                <p:strVal val="#ppt_x"/>
                                              </p:val>
                                            </p:tav>
                                          </p:tavLst>
                                        </p:anim>
                                        <p:anim calcmode="lin" valueType="num">
                                          <p:cBhvr additive="base">
                                            <p:cTn id="26" dur="1500" fill="hold"/>
                                            <p:tgtEl>
                                              <p:spTgt spid="17"/>
                                            </p:tgtEl>
                                            <p:attrNameLst>
                                              <p:attrName>ppt_y</p:attrName>
                                            </p:attrNameLst>
                                          </p:cBhvr>
                                          <p:tavLst>
                                            <p:tav tm="0">
                                              <p:val>
                                                <p:strVal val="0-#ppt_h/2"/>
                                              </p:val>
                                            </p:tav>
                                            <p:tav tm="100000">
                                              <p:val>
                                                <p:strVal val="#ppt_y"/>
                                              </p:val>
                                            </p:tav>
                                          </p:tavLst>
                                        </p:anim>
                                      </p:childTnLst>
                                    </p:cTn>
                                  </p:par>
                                  <p:par>
                                    <p:cTn id="27" presetID="2" presetClass="entr" presetSubtype="1"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1500" fill="hold"/>
                                            <p:tgtEl>
                                              <p:spTgt spid="16"/>
                                            </p:tgtEl>
                                            <p:attrNameLst>
                                              <p:attrName>ppt_x</p:attrName>
                                            </p:attrNameLst>
                                          </p:cBhvr>
                                          <p:tavLst>
                                            <p:tav tm="0">
                                              <p:val>
                                                <p:strVal val="#ppt_x"/>
                                              </p:val>
                                            </p:tav>
                                            <p:tav tm="100000">
                                              <p:val>
                                                <p:strVal val="#ppt_x"/>
                                              </p:val>
                                            </p:tav>
                                          </p:tavLst>
                                        </p:anim>
                                        <p:anim calcmode="lin" valueType="num">
                                          <p:cBhvr additive="base">
                                            <p:cTn id="30" dur="1500" fill="hold"/>
                                            <p:tgtEl>
                                              <p:spTgt spid="16"/>
                                            </p:tgtEl>
                                            <p:attrNameLst>
                                              <p:attrName>ppt_y</p:attrName>
                                            </p:attrNameLst>
                                          </p:cBhvr>
                                          <p:tavLst>
                                            <p:tav tm="0">
                                              <p:val>
                                                <p:strVal val="0-#ppt_h/2"/>
                                              </p:val>
                                            </p:tav>
                                            <p:tav tm="100000">
                                              <p:val>
                                                <p:strVal val="#ppt_y"/>
                                              </p:val>
                                            </p:tav>
                                          </p:tavLst>
                                        </p:anim>
                                      </p:childTnLst>
                                    </p:cTn>
                                  </p:par>
                                  <p:par>
                                    <p:cTn id="31" presetID="2" presetClass="entr" presetSubtype="1"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additive="base">
                                            <p:cTn id="33" dur="1500" fill="hold"/>
                                            <p:tgtEl>
                                              <p:spTgt spid="15"/>
                                            </p:tgtEl>
                                            <p:attrNameLst>
                                              <p:attrName>ppt_x</p:attrName>
                                            </p:attrNameLst>
                                          </p:cBhvr>
                                          <p:tavLst>
                                            <p:tav tm="0">
                                              <p:val>
                                                <p:strVal val="#ppt_x"/>
                                              </p:val>
                                            </p:tav>
                                            <p:tav tm="100000">
                                              <p:val>
                                                <p:strVal val="#ppt_x"/>
                                              </p:val>
                                            </p:tav>
                                          </p:tavLst>
                                        </p:anim>
                                        <p:anim calcmode="lin" valueType="num">
                                          <p:cBhvr additive="base">
                                            <p:cTn id="34" dur="1500" fill="hold"/>
                                            <p:tgtEl>
                                              <p:spTgt spid="1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5" grpId="0" animBg="1"/>
          <p:bldP spid="16" grpId="0" animBg="1"/>
          <p:bldP spid="17" grpId="0" animBg="1"/>
          <p:bldP spid="18" grpId="0" animBg="1"/>
          <p:bldP spid="19" grpId="0" animBg="1"/>
          <p:bldP spid="4"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5100" y="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2031325" cy="1754326"/>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五阶段：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77471" y="34480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3711278"/>
            <a:ext cx="5949110" cy="923330"/>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成熟期</a:t>
            </a:r>
            <a:r>
              <a:rPr lang="zh-CN" altLang="en-US" dirty="0">
                <a:solidFill>
                  <a:schemeClr val="bg1"/>
                </a:solidFill>
                <a:latin typeface="Segoe UI Light" panose="020B0502040204020203" pitchFamily="34" charset="0"/>
                <a:cs typeface="Segoe UI Light" panose="020B0502040204020203" pitchFamily="34" charset="0"/>
              </a:rPr>
              <a:t>：</a:t>
            </a:r>
            <a:endParaRPr lang="en-US" altLang="zh-CN" dirty="0">
              <a:solidFill>
                <a:schemeClr val="bg1"/>
              </a:solidFill>
              <a:latin typeface="Segoe UI Light" panose="020B0502040204020203" pitchFamily="34" charset="0"/>
              <a:cs typeface="Segoe UI Light" panose="020B0502040204020203" pitchFamily="34" charset="0"/>
            </a:endParaRPr>
          </a:p>
          <a:p>
            <a:r>
              <a:rPr lang="zh-CN" altLang="en-US" dirty="0">
                <a:solidFill>
                  <a:schemeClr val="bg1"/>
                </a:solidFill>
                <a:latin typeface="Segoe UI Light" panose="020B0502040204020203" pitchFamily="34" charset="0"/>
                <a:cs typeface="Segoe UI Light" panose="020B0502040204020203" pitchFamily="34" charset="0"/>
              </a:rPr>
              <a:t>      </a:t>
            </a:r>
            <a:r>
              <a:rPr lang="zh-CN" altLang="en-US" dirty="0">
                <a:solidFill>
                  <a:schemeClr val="bg1"/>
                </a:solidFill>
                <a:latin typeface="微软雅黑" panose="020B0503020204020204" pitchFamily="34" charset="-122"/>
                <a:ea typeface="微软雅黑" panose="020B0503020204020204" pitchFamily="34" charset="-122"/>
              </a:rPr>
              <a:t>国外生产者开始模仿新产品生产，与创新过竞争，新产品进入第三阶段。</a:t>
            </a:r>
            <a:endParaRPr lang="en-US" altLang="zh-CN" sz="2000" dirty="0">
              <a:solidFill>
                <a:schemeClr val="bg1"/>
              </a:solidFill>
              <a:latin typeface="Segoe UI Light" panose="020B0502040204020203" pitchFamily="34" charset="0"/>
              <a:cs typeface="Segoe UI Light" panose="020B0502040204020203" pitchFamily="34" charset="0"/>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5" name="图片 4"/>
          <p:cNvPicPr>
            <a:picLocks noChangeAspect="1"/>
          </p:cNvPicPr>
          <p:nvPr/>
        </p:nvPicPr>
        <p:blipFill>
          <a:blip r:embed="rId4"/>
          <a:stretch>
            <a:fillRect/>
          </a:stretch>
        </p:blipFill>
        <p:spPr>
          <a:xfrm>
            <a:off x="1" y="2322003"/>
            <a:ext cx="5245100" cy="33835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5100" y="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2031325" cy="1754326"/>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五阶段：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77471" y="34480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3711278"/>
            <a:ext cx="5949110" cy="1200329"/>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销售下降期</a:t>
            </a:r>
            <a:r>
              <a:rPr lang="zh-CN" altLang="en-US" dirty="0">
                <a:solidFill>
                  <a:schemeClr val="bg1"/>
                </a:solidFill>
                <a:latin typeface="Segoe UI Light" panose="020B0502040204020203" pitchFamily="34" charset="0"/>
                <a:cs typeface="Segoe UI Light" panose="020B0502040204020203" pitchFamily="34" charset="0"/>
              </a:rPr>
              <a:t>：</a:t>
            </a:r>
            <a:endParaRPr lang="en-US" altLang="zh-CN" dirty="0">
              <a:solidFill>
                <a:schemeClr val="bg1"/>
              </a:solidFill>
              <a:latin typeface="Segoe UI Light" panose="020B0502040204020203" pitchFamily="34" charset="0"/>
              <a:cs typeface="Segoe UI Light" panose="020B0502040204020203" pitchFamily="34" charset="0"/>
            </a:endParaRPr>
          </a:p>
          <a:p>
            <a:r>
              <a:rPr lang="zh-CN" altLang="en-US" dirty="0">
                <a:solidFill>
                  <a:schemeClr val="bg1"/>
                </a:solidFill>
                <a:latin typeface="Segoe UI Light" panose="020B0502040204020203" pitchFamily="34" charset="0"/>
                <a:cs typeface="Segoe UI Light" panose="020B0502040204020203" pitchFamily="34" charset="0"/>
              </a:rPr>
              <a:t>      </a:t>
            </a:r>
            <a:r>
              <a:rPr lang="zh-CN" altLang="en-US" dirty="0">
                <a:solidFill>
                  <a:schemeClr val="bg1"/>
                </a:solidFill>
                <a:latin typeface="微软雅黑" panose="020B0503020204020204" pitchFamily="34" charset="-122"/>
                <a:ea typeface="微软雅黑" panose="020B0503020204020204" pitchFamily="34" charset="-122"/>
              </a:rPr>
              <a:t>随着国外生产者增多及其生产能力增强，创新国的出口量下降，其他发达国家变为净出口这，使该产品进入第四阶段。</a:t>
            </a:r>
            <a:endParaRPr lang="en-US" altLang="zh-CN" sz="2000" dirty="0">
              <a:solidFill>
                <a:schemeClr val="bg1"/>
              </a:solidFill>
              <a:latin typeface="Segoe UI Light" panose="020B0502040204020203" pitchFamily="34" charset="0"/>
              <a:cs typeface="Segoe UI Light" panose="020B0502040204020203" pitchFamily="34" charset="0"/>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5" name="图片 4"/>
          <p:cNvPicPr>
            <a:picLocks noChangeAspect="1"/>
          </p:cNvPicPr>
          <p:nvPr/>
        </p:nvPicPr>
        <p:blipFill>
          <a:blip r:embed="rId4"/>
          <a:stretch>
            <a:fillRect/>
          </a:stretch>
        </p:blipFill>
        <p:spPr>
          <a:xfrm>
            <a:off x="1" y="2322003"/>
            <a:ext cx="5245100" cy="33835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5100" y="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2031325" cy="1754326"/>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五阶段：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77471" y="34480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3711278"/>
            <a:ext cx="5949110" cy="2031325"/>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让与期</a:t>
            </a:r>
            <a:r>
              <a:rPr lang="zh-CN" altLang="en-US" dirty="0">
                <a:solidFill>
                  <a:schemeClr val="bg1"/>
                </a:solidFill>
                <a:latin typeface="Segoe UI Light" panose="020B0502040204020203" pitchFamily="34" charset="0"/>
                <a:cs typeface="Segoe UI Light" panose="020B0502040204020203" pitchFamily="34" charset="0"/>
              </a:rPr>
              <a:t>：</a:t>
            </a:r>
            <a:endParaRPr lang="en-US" altLang="zh-CN" dirty="0">
              <a:solidFill>
                <a:schemeClr val="bg1"/>
              </a:solidFill>
              <a:latin typeface="Segoe UI Light" panose="020B0502040204020203" pitchFamily="34" charset="0"/>
              <a:cs typeface="Segoe UI Light" panose="020B0502040204020203" pitchFamily="34" charset="0"/>
            </a:endParaRPr>
          </a:p>
          <a:p>
            <a:r>
              <a:rPr lang="zh-CN" altLang="en-US" dirty="0">
                <a:solidFill>
                  <a:schemeClr val="bg1"/>
                </a:solidFill>
                <a:latin typeface="Segoe UI Light" panose="020B0502040204020203" pitchFamily="34" charset="0"/>
                <a:cs typeface="Segoe UI Light" panose="020B0502040204020203" pitchFamily="34" charset="0"/>
              </a:rPr>
              <a:t>      </a:t>
            </a:r>
            <a:r>
              <a:rPr lang="zh-CN" altLang="en-US" dirty="0">
                <a:solidFill>
                  <a:schemeClr val="bg1"/>
                </a:solidFill>
                <a:latin typeface="微软雅黑" panose="020B0503020204020204" pitchFamily="34" charset="-122"/>
                <a:ea typeface="微软雅黑" panose="020B0503020204020204" pitchFamily="34" charset="-122"/>
              </a:rPr>
              <a:t>这时，产品已经高度标准化，国外生产者利用规模经济大批量生产，降低生产成本，使创新国开始失去竞争优势并在</a:t>
            </a:r>
            <a:r>
              <a:rPr lang="en-US" altLang="zh-CN" dirty="0">
                <a:solidFill>
                  <a:schemeClr val="bg1"/>
                </a:solidFill>
                <a:latin typeface="微软雅黑" panose="020B0503020204020204" pitchFamily="34" charset="-122"/>
                <a:ea typeface="微软雅黑" panose="020B0503020204020204" pitchFamily="34" charset="-122"/>
              </a:rPr>
              <a:t>t4</a:t>
            </a:r>
            <a:r>
              <a:rPr lang="zh-CN" altLang="en-US" dirty="0">
                <a:solidFill>
                  <a:schemeClr val="bg1"/>
                </a:solidFill>
                <a:latin typeface="微软雅黑" panose="020B0503020204020204" pitchFamily="34" charset="-122"/>
                <a:ea typeface="微软雅黑" panose="020B0503020204020204" pitchFamily="34" charset="-122"/>
              </a:rPr>
              <a:t>变为净进口者，使该产品进入第五阶段。及至</a:t>
            </a:r>
            <a:r>
              <a:rPr lang="en-US" altLang="zh-CN" dirty="0">
                <a:solidFill>
                  <a:schemeClr val="bg1"/>
                </a:solidFill>
                <a:latin typeface="微软雅黑" panose="020B0503020204020204" pitchFamily="34" charset="-122"/>
                <a:ea typeface="微软雅黑" panose="020B0503020204020204" pitchFamily="34" charset="-122"/>
              </a:rPr>
              <a:t>t5,</a:t>
            </a:r>
            <a:r>
              <a:rPr lang="zh-CN" altLang="en-US" dirty="0">
                <a:solidFill>
                  <a:schemeClr val="bg1"/>
                </a:solidFill>
                <a:latin typeface="微软雅黑" panose="020B0503020204020204" pitchFamily="34" charset="-122"/>
                <a:ea typeface="微软雅黑" panose="020B0503020204020204" pitchFamily="34" charset="-122"/>
              </a:rPr>
              <a:t>由于发展中国家的低工资率使它们具有该产品生产的比较优势，该产品由低收入的发展中国家出口到高收入的发达国家，即产品由发达国家完全让位给发展中国家。</a:t>
            </a:r>
            <a:endParaRPr lang="en-US" altLang="zh-CN" sz="2000" dirty="0">
              <a:solidFill>
                <a:schemeClr val="bg1"/>
              </a:solidFill>
              <a:latin typeface="Segoe UI Light" panose="020B0502040204020203" pitchFamily="34" charset="0"/>
              <a:cs typeface="Segoe UI Light" panose="020B0502040204020203" pitchFamily="34" charset="0"/>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5" name="图片 4"/>
          <p:cNvPicPr>
            <a:picLocks noChangeAspect="1"/>
          </p:cNvPicPr>
          <p:nvPr/>
        </p:nvPicPr>
        <p:blipFill>
          <a:blip r:embed="rId4"/>
          <a:stretch>
            <a:fillRect/>
          </a:stretch>
        </p:blipFill>
        <p:spPr>
          <a:xfrm>
            <a:off x="1" y="2322003"/>
            <a:ext cx="5245100" cy="33835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 y="0"/>
            <a:ext cx="12192505" cy="4547804"/>
          </a:xfrm>
          <a:prstGeom prst="rect">
            <a:avLst/>
          </a:prstGeom>
        </p:spPr>
      </p:pic>
      <p:sp>
        <p:nvSpPr>
          <p:cNvPr id="5" name="矩形 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4547804"/>
          </a:xfrm>
          <a:prstGeom prst="rect">
            <a:avLst/>
          </a:prstGeom>
          <a:gradFill flip="none" rotWithShape="1">
            <a:gsLst>
              <a:gs pos="0">
                <a:srgbClr val="3A4B6A"/>
              </a:gs>
              <a:gs pos="100000">
                <a:srgbClr val="3A4B6A">
                  <a:alpha val="50000"/>
                </a:srgb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109851" y="-3"/>
            <a:ext cx="5724645" cy="954107"/>
          </a:xfrm>
          <a:prstGeom prst="rect">
            <a:avLst/>
          </a:prstGeom>
          <a:noFill/>
        </p:spPr>
        <p:txBody>
          <a:bodyPr wrap="none" rtlCol="0">
            <a:spAutoFit/>
          </a:bodyPr>
          <a:lstStyle/>
          <a:p>
            <a:pPr algn="ctr"/>
            <a:r>
              <a:rPr lang="zh-CN" altLang="en-US" sz="36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Segoe UI" panose="020B0502040204020203" pitchFamily="34" charset="0"/>
              </a:rPr>
              <a:t>美日空调进出口金额对比图</a:t>
            </a:r>
            <a:endParaRPr lang="en-US" altLang="zh-CN" sz="36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Segoe UI" panose="020B0502040204020203" pitchFamily="34" charset="0"/>
            </a:endParaRPr>
          </a:p>
          <a:p>
            <a:pPr algn="ctr"/>
            <a:r>
              <a:rPr lang="zh-CN" altLang="en-US" sz="2000" dirty="0">
                <a:solidFill>
                  <a:schemeClr val="bg1"/>
                </a:solidFill>
                <a:latin typeface="汉仪颜楷简" panose="00020600040101010101" charset="-122"/>
                <a:ea typeface="汉仪颜楷简" panose="00020600040101010101" charset="-122"/>
                <a:cs typeface="Segoe UI Light" panose="020B0502040204020203" pitchFamily="34" charset="0"/>
              </a:rPr>
              <a:t>数据来源：</a:t>
            </a:r>
            <a:r>
              <a:rPr lang="en-US" altLang="zh-CN" sz="2000" dirty="0">
                <a:solidFill>
                  <a:schemeClr val="bg1"/>
                </a:solidFill>
                <a:latin typeface="汉仪颜楷简" panose="00020600040101010101" charset="-122"/>
                <a:ea typeface="汉仪颜楷简" panose="00020600040101010101" charset="-122"/>
                <a:cs typeface="Segoe UI Light" panose="020B0502040204020203" pitchFamily="34" charset="0"/>
              </a:rPr>
              <a:t>uncomtrade.com</a:t>
            </a:r>
            <a:endParaRPr lang="zh-CN" altLang="en-US" sz="2000" dirty="0">
              <a:solidFill>
                <a:schemeClr val="bg1"/>
              </a:solidFill>
              <a:latin typeface="汉仪颜楷简" panose="00020600040101010101" charset="-122"/>
              <a:ea typeface="汉仪颜楷简" panose="00020600040101010101" charset="-122"/>
              <a:cs typeface="Segoe UI Light" panose="020B0502040204020203" pitchFamily="34" charset="0"/>
            </a:endParaRPr>
          </a:p>
        </p:txBody>
      </p:sp>
      <p:sp>
        <p:nvSpPr>
          <p:cNvPr id="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 y="4963340"/>
            <a:ext cx="12105640" cy="943656"/>
          </a:xfrm>
          <a:prstGeom prst="rect">
            <a:avLst/>
          </a:prstGeom>
          <a:noFill/>
        </p:spPr>
        <p:txBody>
          <a:bodyPr wrap="square" rtlCol="0">
            <a:spAutoFit/>
          </a:bodyPr>
          <a:lstStyle/>
          <a:p>
            <a:pPr algn="ctr">
              <a:lnSpc>
                <a:spcPct val="150000"/>
              </a:lnSpc>
            </a:pP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在五阶段理论中，由于美国</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2002</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年变为净进口国，而日本在</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1988</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年就已经是净出口国。故空调产品在</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1988</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年开始进入销售下降期，而在</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2002</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年开始进入让于期。</a:t>
            </a:r>
            <a:endPar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endParaRPr>
          </a:p>
        </p:txBody>
      </p:sp>
      <p:grpSp>
        <p:nvGrpSpPr>
          <p:cNvPr id="6" name="组合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11271250" y="3627054"/>
            <a:ext cx="920750" cy="920750"/>
            <a:chOff x="10138350" y="4064219"/>
            <a:chExt cx="920750" cy="920750"/>
          </a:xfrm>
        </p:grpSpPr>
        <p:sp>
          <p:nvSpPr>
            <p:cNvPr id="7" name="椭圆 6"/>
            <p:cNvSpPr/>
            <p:nvPr/>
          </p:nvSpPr>
          <p:spPr>
            <a:xfrm>
              <a:off x="10138350" y="4064219"/>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a:grpSpLocks noChangeAspect="1"/>
            </p:cNvGrpSpPr>
            <p:nvPr/>
          </p:nvGrpSpPr>
          <p:grpSpPr>
            <a:xfrm>
              <a:off x="10391938" y="4251666"/>
              <a:ext cx="348094" cy="381963"/>
              <a:chOff x="6311023" y="7223423"/>
              <a:chExt cx="337281" cy="370097"/>
            </a:xfrm>
          </p:grpSpPr>
          <p:sp>
            <p:nvSpPr>
              <p:cNvPr id="16" name="Freeform 188"/>
              <p:cNvSpPr/>
              <p:nvPr/>
            </p:nvSpPr>
            <p:spPr bwMode="auto">
              <a:xfrm>
                <a:off x="6374449" y="7410606"/>
                <a:ext cx="273855" cy="182914"/>
              </a:xfrm>
              <a:custGeom>
                <a:avLst/>
                <a:gdLst>
                  <a:gd name="T0" fmla="*/ 0 w 155"/>
                  <a:gd name="T1" fmla="*/ 52 h 104"/>
                  <a:gd name="T2" fmla="*/ 77 w 155"/>
                  <a:gd name="T3" fmla="*/ 0 h 104"/>
                  <a:gd name="T4" fmla="*/ 155 w 155"/>
                  <a:gd name="T5" fmla="*/ 52 h 104"/>
                  <a:gd name="T6" fmla="*/ 155 w 155"/>
                  <a:gd name="T7" fmla="*/ 52 h 104"/>
                  <a:gd name="T8" fmla="*/ 77 w 155"/>
                  <a:gd name="T9" fmla="*/ 104 h 104"/>
                  <a:gd name="T10" fmla="*/ 0 w 155"/>
                  <a:gd name="T11" fmla="*/ 52 h 104"/>
                </a:gdLst>
                <a:ahLst/>
                <a:cxnLst>
                  <a:cxn ang="0">
                    <a:pos x="T0" y="T1"/>
                  </a:cxn>
                  <a:cxn ang="0">
                    <a:pos x="T2" y="T3"/>
                  </a:cxn>
                  <a:cxn ang="0">
                    <a:pos x="T4" y="T5"/>
                  </a:cxn>
                  <a:cxn ang="0">
                    <a:pos x="T6" y="T7"/>
                  </a:cxn>
                  <a:cxn ang="0">
                    <a:pos x="T8" y="T9"/>
                  </a:cxn>
                  <a:cxn ang="0">
                    <a:pos x="T10" y="T11"/>
                  </a:cxn>
                </a:cxnLst>
                <a:rect l="0" t="0" r="r" b="b"/>
                <a:pathLst>
                  <a:path w="155" h="104">
                    <a:moveTo>
                      <a:pt x="0" y="52"/>
                    </a:moveTo>
                    <a:cubicBezTo>
                      <a:pt x="0" y="52"/>
                      <a:pt x="26" y="0"/>
                      <a:pt x="77" y="0"/>
                    </a:cubicBezTo>
                    <a:cubicBezTo>
                      <a:pt x="129" y="0"/>
                      <a:pt x="155" y="52"/>
                      <a:pt x="155" y="52"/>
                    </a:cubicBezTo>
                    <a:cubicBezTo>
                      <a:pt x="155" y="52"/>
                      <a:pt x="155" y="52"/>
                      <a:pt x="155" y="52"/>
                    </a:cubicBezTo>
                    <a:cubicBezTo>
                      <a:pt x="155" y="52"/>
                      <a:pt x="129" y="104"/>
                      <a:pt x="77" y="104"/>
                    </a:cubicBezTo>
                    <a:cubicBezTo>
                      <a:pt x="26" y="104"/>
                      <a:pt x="0" y="52"/>
                      <a:pt x="0" y="52"/>
                    </a:cubicBezTo>
                    <a:close/>
                  </a:path>
                </a:pathLst>
              </a:cu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189"/>
              <p:cNvSpPr>
                <a:spLocks noChangeArrowheads="1"/>
              </p:cNvSpPr>
              <p:nvPr/>
            </p:nvSpPr>
            <p:spPr bwMode="auto">
              <a:xfrm>
                <a:off x="6311023" y="7223423"/>
                <a:ext cx="82828" cy="82871"/>
              </a:xfrm>
              <a:prstGeom prst="ellipse">
                <a:avLst/>
              </a:pr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Line 191"/>
              <p:cNvSpPr>
                <a:spLocks noChangeShapeType="1"/>
              </p:cNvSpPr>
              <p:nvPr/>
            </p:nvSpPr>
            <p:spPr bwMode="auto">
              <a:xfrm flipV="1">
                <a:off x="6510257" y="7382236"/>
                <a:ext cx="0" cy="28370"/>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9" name="Line 192"/>
              <p:cNvSpPr>
                <a:spLocks noChangeShapeType="1"/>
              </p:cNvSpPr>
              <p:nvPr/>
            </p:nvSpPr>
            <p:spPr bwMode="auto">
              <a:xfrm flipH="1" flipV="1">
                <a:off x="6383404" y="7440470"/>
                <a:ext cx="20894"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Line 193"/>
              <p:cNvSpPr>
                <a:spLocks noChangeShapeType="1"/>
              </p:cNvSpPr>
              <p:nvPr/>
            </p:nvSpPr>
            <p:spPr bwMode="auto">
              <a:xfrm flipH="1" flipV="1">
                <a:off x="6436384" y="7399407"/>
                <a:ext cx="14178"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1" name="Line 194"/>
              <p:cNvSpPr>
                <a:spLocks noChangeShapeType="1"/>
              </p:cNvSpPr>
              <p:nvPr/>
            </p:nvSpPr>
            <p:spPr bwMode="auto">
              <a:xfrm flipV="1">
                <a:off x="6618456" y="7440470"/>
                <a:ext cx="19401"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2" name="Line 195"/>
              <p:cNvSpPr>
                <a:spLocks noChangeShapeType="1"/>
              </p:cNvSpPr>
              <p:nvPr/>
            </p:nvSpPr>
            <p:spPr bwMode="auto">
              <a:xfrm flipV="1">
                <a:off x="6572192" y="7399407"/>
                <a:ext cx="12686"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sp>
        <p:nvSpPr>
          <p:cNvPr id="8"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3558" y="954104"/>
            <a:ext cx="8024883" cy="35937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8" fill="hold" nodeType="withEffect" p14:presetBounceEnd="40000">
                                      <p:stCondLst>
                                        <p:cond delay="750"/>
                                      </p:stCondLst>
                                      <p:childTnLst>
                                        <p:set>
                                          <p:cBhvr>
                                            <p:cTn id="9" dur="1" fill="hold">
                                              <p:stCondLst>
                                                <p:cond delay="0"/>
                                              </p:stCondLst>
                                            </p:cTn>
                                            <p:tgtEl>
                                              <p:spTgt spid="6"/>
                                            </p:tgtEl>
                                            <p:attrNameLst>
                                              <p:attrName>style.visibility</p:attrName>
                                            </p:attrNameLst>
                                          </p:cBhvr>
                                          <p:to>
                                            <p:strVal val="visible"/>
                                          </p:to>
                                        </p:set>
                                        <p:anim calcmode="lin" valueType="num" p14:bounceEnd="40000">
                                          <p:cBhvr additive="base">
                                            <p:cTn id="10" dur="20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11" dur="2000" fill="hold"/>
                                            <p:tgtEl>
                                              <p:spTgt spid="6"/>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iterate type="lt">
                                        <p:tmPct val="10000"/>
                                      </p:iterate>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8" fill="hold" nodeType="withEffect">
                                      <p:stCondLst>
                                        <p:cond delay="75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2000" fill="hold"/>
                                            <p:tgtEl>
                                              <p:spTgt spid="6"/>
                                            </p:tgtEl>
                                            <p:attrNameLst>
                                              <p:attrName>ppt_x</p:attrName>
                                            </p:attrNameLst>
                                          </p:cBhvr>
                                          <p:tavLst>
                                            <p:tav tm="0">
                                              <p:val>
                                                <p:strVal val="0-#ppt_w/2"/>
                                              </p:val>
                                            </p:tav>
                                            <p:tav tm="100000">
                                              <p:val>
                                                <p:strVal val="#ppt_x"/>
                                              </p:val>
                                            </p:tav>
                                          </p:tavLst>
                                        </p:anim>
                                        <p:anim calcmode="lin" valueType="num">
                                          <p:cBhvr additive="base">
                                            <p:cTn id="11" dur="2000" fill="hold"/>
                                            <p:tgtEl>
                                              <p:spTgt spid="6"/>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iterate type="lt">
                                        <p:tmPct val="10000"/>
                                      </p:iterate>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 y="0"/>
            <a:ext cx="12192505" cy="4547804"/>
          </a:xfrm>
          <a:prstGeom prst="rect">
            <a:avLst/>
          </a:prstGeom>
        </p:spPr>
      </p:pic>
      <p:sp>
        <p:nvSpPr>
          <p:cNvPr id="5" name="矩形 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4547804"/>
          </a:xfrm>
          <a:prstGeom prst="rect">
            <a:avLst/>
          </a:prstGeom>
          <a:gradFill flip="none" rotWithShape="1">
            <a:gsLst>
              <a:gs pos="0">
                <a:srgbClr val="3A4B6A"/>
              </a:gs>
              <a:gs pos="100000">
                <a:srgbClr val="3A4B6A">
                  <a:alpha val="50000"/>
                </a:srgb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109852" y="-3"/>
            <a:ext cx="5724644" cy="954107"/>
          </a:xfrm>
          <a:prstGeom prst="rect">
            <a:avLst/>
          </a:prstGeom>
          <a:noFill/>
        </p:spPr>
        <p:txBody>
          <a:bodyPr wrap="none" rtlCol="0">
            <a:spAutoFit/>
          </a:bodyPr>
          <a:lstStyle/>
          <a:p>
            <a:pPr algn="ctr"/>
            <a:r>
              <a:rPr lang="zh-CN" altLang="en-US" sz="36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Segoe UI" panose="020B0502040204020203" pitchFamily="34" charset="0"/>
              </a:rPr>
              <a:t>中美空调进出口金额对比图</a:t>
            </a:r>
            <a:endParaRPr lang="en-US" altLang="zh-CN" sz="36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Segoe UI" panose="020B0502040204020203" pitchFamily="34" charset="0"/>
            </a:endParaRPr>
          </a:p>
          <a:p>
            <a:pPr algn="ctr"/>
            <a:r>
              <a:rPr lang="zh-CN" altLang="en-US" sz="2000" dirty="0">
                <a:solidFill>
                  <a:schemeClr val="bg1"/>
                </a:solidFill>
                <a:latin typeface="汉仪颜楷简" panose="00020600040101010101" charset="-122"/>
                <a:ea typeface="汉仪颜楷简" panose="00020600040101010101" charset="-122"/>
                <a:cs typeface="Segoe UI Light" panose="020B0502040204020203" pitchFamily="34" charset="0"/>
              </a:rPr>
              <a:t>数据来源：</a:t>
            </a:r>
            <a:r>
              <a:rPr lang="en-US" altLang="zh-CN" sz="2000" dirty="0">
                <a:solidFill>
                  <a:schemeClr val="bg1"/>
                </a:solidFill>
                <a:latin typeface="汉仪颜楷简" panose="00020600040101010101" charset="-122"/>
                <a:ea typeface="汉仪颜楷简" panose="00020600040101010101" charset="-122"/>
                <a:cs typeface="Segoe UI Light" panose="020B0502040204020203" pitchFamily="34" charset="0"/>
              </a:rPr>
              <a:t>uncomtrade.com</a:t>
            </a:r>
            <a:endParaRPr lang="zh-CN" altLang="en-US" sz="2000" dirty="0">
              <a:solidFill>
                <a:schemeClr val="bg1"/>
              </a:solidFill>
              <a:latin typeface="汉仪颜楷简" panose="00020600040101010101" charset="-122"/>
              <a:ea typeface="汉仪颜楷简" panose="00020600040101010101" charset="-122"/>
              <a:cs typeface="Segoe UI Light" panose="020B0502040204020203" pitchFamily="34" charset="0"/>
            </a:endParaRPr>
          </a:p>
        </p:txBody>
      </p:sp>
      <p:sp>
        <p:nvSpPr>
          <p:cNvPr id="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0" y="4559362"/>
            <a:ext cx="12105640" cy="1866986"/>
          </a:xfrm>
          <a:prstGeom prst="rect">
            <a:avLst/>
          </a:prstGeom>
          <a:noFill/>
        </p:spPr>
        <p:txBody>
          <a:bodyPr wrap="square" rtlCol="0">
            <a:spAutoFit/>
          </a:bodyPr>
          <a:lstStyle/>
          <a:p>
            <a:pPr algn="ctr">
              <a:lnSpc>
                <a:spcPct val="150000"/>
              </a:lnSpc>
            </a:pP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而由于美国</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2002</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年变为净进口国，而中国在</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1999</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年成为净出口国，早于美国成为净进口国的时间，故与</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国际贸易</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原理</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政策</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实务</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中介绍的理论产生矛盾。中国实际数据符合其他发达国家</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模仿国的规律，而非发展中国家</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模仿国。如果中国此处看作其他发达国家</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模仿国，则</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1999-2002</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年处于成熟期，</a:t>
            </a:r>
            <a:r>
              <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2002</a:t>
            </a:r>
            <a:r>
              <a:rPr lang="zh-CN" altLang="en-US"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rPr>
              <a:t>年后处于销售下降期。请老师解释本组疑惑。</a:t>
            </a:r>
            <a:endParaRPr lang="en-US" altLang="zh-CN" sz="2000" dirty="0">
              <a:solidFill>
                <a:schemeClr val="bg1">
                  <a:lumMod val="50000"/>
                </a:schemeClr>
              </a:solidFill>
              <a:latin typeface="汉仪颜楷简" panose="00020600040101010101" charset="-122"/>
              <a:ea typeface="汉仪颜楷简" panose="00020600040101010101" charset="-122"/>
              <a:cs typeface="汉仪颜楷简" panose="00020600040101010101" charset="-122"/>
            </a:endParaRPr>
          </a:p>
        </p:txBody>
      </p:sp>
      <p:grpSp>
        <p:nvGrpSpPr>
          <p:cNvPr id="6" name="组合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11271250" y="3627054"/>
            <a:ext cx="920750" cy="920750"/>
            <a:chOff x="10138350" y="4064219"/>
            <a:chExt cx="920750" cy="920750"/>
          </a:xfrm>
        </p:grpSpPr>
        <p:sp>
          <p:nvSpPr>
            <p:cNvPr id="7" name="椭圆 6"/>
            <p:cNvSpPr/>
            <p:nvPr/>
          </p:nvSpPr>
          <p:spPr>
            <a:xfrm>
              <a:off x="10138350" y="4064219"/>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a:grpSpLocks noChangeAspect="1"/>
            </p:cNvGrpSpPr>
            <p:nvPr/>
          </p:nvGrpSpPr>
          <p:grpSpPr>
            <a:xfrm>
              <a:off x="10391938" y="4251666"/>
              <a:ext cx="348094" cy="381963"/>
              <a:chOff x="6311023" y="7223423"/>
              <a:chExt cx="337281" cy="370097"/>
            </a:xfrm>
          </p:grpSpPr>
          <p:sp>
            <p:nvSpPr>
              <p:cNvPr id="16" name="Freeform 188"/>
              <p:cNvSpPr/>
              <p:nvPr/>
            </p:nvSpPr>
            <p:spPr bwMode="auto">
              <a:xfrm>
                <a:off x="6374449" y="7410606"/>
                <a:ext cx="273855" cy="182914"/>
              </a:xfrm>
              <a:custGeom>
                <a:avLst/>
                <a:gdLst>
                  <a:gd name="T0" fmla="*/ 0 w 155"/>
                  <a:gd name="T1" fmla="*/ 52 h 104"/>
                  <a:gd name="T2" fmla="*/ 77 w 155"/>
                  <a:gd name="T3" fmla="*/ 0 h 104"/>
                  <a:gd name="T4" fmla="*/ 155 w 155"/>
                  <a:gd name="T5" fmla="*/ 52 h 104"/>
                  <a:gd name="T6" fmla="*/ 155 w 155"/>
                  <a:gd name="T7" fmla="*/ 52 h 104"/>
                  <a:gd name="T8" fmla="*/ 77 w 155"/>
                  <a:gd name="T9" fmla="*/ 104 h 104"/>
                  <a:gd name="T10" fmla="*/ 0 w 155"/>
                  <a:gd name="T11" fmla="*/ 52 h 104"/>
                </a:gdLst>
                <a:ahLst/>
                <a:cxnLst>
                  <a:cxn ang="0">
                    <a:pos x="T0" y="T1"/>
                  </a:cxn>
                  <a:cxn ang="0">
                    <a:pos x="T2" y="T3"/>
                  </a:cxn>
                  <a:cxn ang="0">
                    <a:pos x="T4" y="T5"/>
                  </a:cxn>
                  <a:cxn ang="0">
                    <a:pos x="T6" y="T7"/>
                  </a:cxn>
                  <a:cxn ang="0">
                    <a:pos x="T8" y="T9"/>
                  </a:cxn>
                  <a:cxn ang="0">
                    <a:pos x="T10" y="T11"/>
                  </a:cxn>
                </a:cxnLst>
                <a:rect l="0" t="0" r="r" b="b"/>
                <a:pathLst>
                  <a:path w="155" h="104">
                    <a:moveTo>
                      <a:pt x="0" y="52"/>
                    </a:moveTo>
                    <a:cubicBezTo>
                      <a:pt x="0" y="52"/>
                      <a:pt x="26" y="0"/>
                      <a:pt x="77" y="0"/>
                    </a:cubicBezTo>
                    <a:cubicBezTo>
                      <a:pt x="129" y="0"/>
                      <a:pt x="155" y="52"/>
                      <a:pt x="155" y="52"/>
                    </a:cubicBezTo>
                    <a:cubicBezTo>
                      <a:pt x="155" y="52"/>
                      <a:pt x="155" y="52"/>
                      <a:pt x="155" y="52"/>
                    </a:cubicBezTo>
                    <a:cubicBezTo>
                      <a:pt x="155" y="52"/>
                      <a:pt x="129" y="104"/>
                      <a:pt x="77" y="104"/>
                    </a:cubicBezTo>
                    <a:cubicBezTo>
                      <a:pt x="26" y="104"/>
                      <a:pt x="0" y="52"/>
                      <a:pt x="0" y="52"/>
                    </a:cubicBezTo>
                    <a:close/>
                  </a:path>
                </a:pathLst>
              </a:cu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189"/>
              <p:cNvSpPr>
                <a:spLocks noChangeArrowheads="1"/>
              </p:cNvSpPr>
              <p:nvPr/>
            </p:nvSpPr>
            <p:spPr bwMode="auto">
              <a:xfrm>
                <a:off x="6311023" y="7223423"/>
                <a:ext cx="82828" cy="82871"/>
              </a:xfrm>
              <a:prstGeom prst="ellipse">
                <a:avLst/>
              </a:pr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Line 191"/>
              <p:cNvSpPr>
                <a:spLocks noChangeShapeType="1"/>
              </p:cNvSpPr>
              <p:nvPr/>
            </p:nvSpPr>
            <p:spPr bwMode="auto">
              <a:xfrm flipV="1">
                <a:off x="6510257" y="7382236"/>
                <a:ext cx="0" cy="28370"/>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9" name="Line 192"/>
              <p:cNvSpPr>
                <a:spLocks noChangeShapeType="1"/>
              </p:cNvSpPr>
              <p:nvPr/>
            </p:nvSpPr>
            <p:spPr bwMode="auto">
              <a:xfrm flipH="1" flipV="1">
                <a:off x="6383404" y="7440470"/>
                <a:ext cx="20894"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Line 193"/>
              <p:cNvSpPr>
                <a:spLocks noChangeShapeType="1"/>
              </p:cNvSpPr>
              <p:nvPr/>
            </p:nvSpPr>
            <p:spPr bwMode="auto">
              <a:xfrm flipH="1" flipV="1">
                <a:off x="6436384" y="7399407"/>
                <a:ext cx="14178"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1" name="Line 194"/>
              <p:cNvSpPr>
                <a:spLocks noChangeShapeType="1"/>
              </p:cNvSpPr>
              <p:nvPr/>
            </p:nvSpPr>
            <p:spPr bwMode="auto">
              <a:xfrm flipV="1">
                <a:off x="6618456" y="7440470"/>
                <a:ext cx="19401"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2" name="Line 195"/>
              <p:cNvSpPr>
                <a:spLocks noChangeShapeType="1"/>
              </p:cNvSpPr>
              <p:nvPr/>
            </p:nvSpPr>
            <p:spPr bwMode="auto">
              <a:xfrm flipV="1">
                <a:off x="6572192" y="7399407"/>
                <a:ext cx="12686"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sp>
        <p:nvSpPr>
          <p:cNvPr id="8"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10" name="图片 9"/>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2141220" y="954104"/>
            <a:ext cx="7909560" cy="361988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8" fill="hold" nodeType="withEffect" p14:presetBounceEnd="40000">
                                      <p:stCondLst>
                                        <p:cond delay="750"/>
                                      </p:stCondLst>
                                      <p:childTnLst>
                                        <p:set>
                                          <p:cBhvr>
                                            <p:cTn id="9" dur="1" fill="hold">
                                              <p:stCondLst>
                                                <p:cond delay="0"/>
                                              </p:stCondLst>
                                            </p:cTn>
                                            <p:tgtEl>
                                              <p:spTgt spid="6"/>
                                            </p:tgtEl>
                                            <p:attrNameLst>
                                              <p:attrName>style.visibility</p:attrName>
                                            </p:attrNameLst>
                                          </p:cBhvr>
                                          <p:to>
                                            <p:strVal val="visible"/>
                                          </p:to>
                                        </p:set>
                                        <p:anim calcmode="lin" valueType="num" p14:bounceEnd="40000">
                                          <p:cBhvr additive="base">
                                            <p:cTn id="10" dur="20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11" dur="2000" fill="hold"/>
                                            <p:tgtEl>
                                              <p:spTgt spid="6"/>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iterate type="lt">
                                        <p:tmPct val="10000"/>
                                      </p:iterate>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2" presetClass="entr" presetSubtype="8" fill="hold" nodeType="withEffect">
                                      <p:stCondLst>
                                        <p:cond delay="75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2000" fill="hold"/>
                                            <p:tgtEl>
                                              <p:spTgt spid="6"/>
                                            </p:tgtEl>
                                            <p:attrNameLst>
                                              <p:attrName>ppt_x</p:attrName>
                                            </p:attrNameLst>
                                          </p:cBhvr>
                                          <p:tavLst>
                                            <p:tav tm="0">
                                              <p:val>
                                                <p:strVal val="0-#ppt_w/2"/>
                                              </p:val>
                                            </p:tav>
                                            <p:tav tm="100000">
                                              <p:val>
                                                <p:strVal val="#ppt_x"/>
                                              </p:val>
                                            </p:tav>
                                          </p:tavLst>
                                        </p:anim>
                                        <p:anim calcmode="lin" valueType="num">
                                          <p:cBhvr additive="base">
                                            <p:cTn id="11" dur="2000" fill="hold"/>
                                            <p:tgtEl>
                                              <p:spTgt spid="6"/>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iterate type="lt">
                                        <p:tmPct val="10000"/>
                                      </p:iterate>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2733423"/>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1"/>
            <a:ext cx="12192000" cy="2733423"/>
          </a:xfrm>
          <a:prstGeom prst="rect">
            <a:avLst/>
          </a:prstGeom>
          <a:solidFill>
            <a:srgbClr val="3A4969">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
        <p:nvSpPr>
          <p:cNvPr id="3"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93666" y="720379"/>
            <a:ext cx="5262979" cy="646331"/>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产品生命周期各阶段特征</a:t>
            </a:r>
          </a:p>
        </p:txBody>
      </p:sp>
      <p:graphicFrame>
        <p:nvGraphicFramePr>
          <p:cNvPr id="13" name="表格 12"/>
          <p:cNvGraphicFramePr>
            <a:graphicFrameLocks noGrp="1"/>
          </p:cNvGraphicFramePr>
          <p:nvPr/>
        </p:nvGraphicFramePr>
        <p:xfrm>
          <a:off x="357188" y="1753988"/>
          <a:ext cx="11477624" cy="4517158"/>
        </p:xfrm>
        <a:graphic>
          <a:graphicData uri="http://schemas.openxmlformats.org/drawingml/2006/table">
            <a:tbl>
              <a:tblPr firstRow="1" firstCol="1" bandRow="1"/>
              <a:tblGrid>
                <a:gridCol w="1931052">
                  <a:extLst>
                    <a:ext uri="{9D8B030D-6E8A-4147-A177-3AD203B41FA5}">
                      <a16:colId xmlns:a16="http://schemas.microsoft.com/office/drawing/2014/main" val="20000"/>
                    </a:ext>
                  </a:extLst>
                </a:gridCol>
                <a:gridCol w="2659154">
                  <a:extLst>
                    <a:ext uri="{9D8B030D-6E8A-4147-A177-3AD203B41FA5}">
                      <a16:colId xmlns:a16="http://schemas.microsoft.com/office/drawing/2014/main" val="20001"/>
                    </a:ext>
                  </a:extLst>
                </a:gridCol>
                <a:gridCol w="2295102">
                  <a:extLst>
                    <a:ext uri="{9D8B030D-6E8A-4147-A177-3AD203B41FA5}">
                      <a16:colId xmlns:a16="http://schemas.microsoft.com/office/drawing/2014/main" val="20002"/>
                    </a:ext>
                  </a:extLst>
                </a:gridCol>
                <a:gridCol w="2296158">
                  <a:extLst>
                    <a:ext uri="{9D8B030D-6E8A-4147-A177-3AD203B41FA5}">
                      <a16:colId xmlns:a16="http://schemas.microsoft.com/office/drawing/2014/main" val="20003"/>
                    </a:ext>
                  </a:extLst>
                </a:gridCol>
                <a:gridCol w="2296158">
                  <a:extLst>
                    <a:ext uri="{9D8B030D-6E8A-4147-A177-3AD203B41FA5}">
                      <a16:colId xmlns:a16="http://schemas.microsoft.com/office/drawing/2014/main" val="20004"/>
                    </a:ext>
                  </a:extLst>
                </a:gridCol>
              </a:tblGrid>
              <a:tr h="859558">
                <a:tc>
                  <a:txBody>
                    <a:bodyPr/>
                    <a:lstStyle>
                      <a:lvl1pPr marL="0" algn="l" defTabSz="914400" rtl="0" eaLnBrk="1" latinLnBrk="0" hangingPunct="1">
                        <a:defRPr sz="1800" b="1"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b="1"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b="1"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b="1"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b="1"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b="1"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b="1"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b="1"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b="1" kern="1200">
                          <a:solidFill>
                            <a:schemeClr val="dk1"/>
                          </a:solidFill>
                          <a:latin typeface="Calibri" panose="020F0502020204030204"/>
                          <a:ea typeface="宋体" panose="02010600030101010101" pitchFamily="2" charset="-122"/>
                        </a:defRPr>
                      </a:lvl9pPr>
                    </a:lstStyle>
                    <a:p>
                      <a:pPr algn="ctr">
                        <a:spcAft>
                          <a:spcPts val="0"/>
                        </a:spcAft>
                      </a:pPr>
                      <a:r>
                        <a:rPr lang="zh-CN" sz="2000" kern="100" dirty="0">
                          <a:effectLst/>
                        </a:rPr>
                        <a:t>阶段</a:t>
                      </a:r>
                      <a:endParaRPr lang="zh-CN" sz="2000" kern="100" dirty="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20000"/>
                      </a:srgbClr>
                    </a:solidFill>
                  </a:tcPr>
                </a:tc>
                <a:tc>
                  <a:txBody>
                    <a:bodyPr/>
                    <a:lstStyle>
                      <a:lvl1pPr marL="0" algn="l" defTabSz="914400" rtl="0" eaLnBrk="1" latinLnBrk="0" hangingPunct="1">
                        <a:defRPr sz="1800" b="1"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b="1"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b="1"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b="1"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b="1"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b="1"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b="1"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b="1"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b="1" kern="1200">
                          <a:solidFill>
                            <a:schemeClr val="dk1"/>
                          </a:solidFill>
                          <a:latin typeface="Calibri" panose="020F0502020204030204"/>
                          <a:ea typeface="宋体" panose="02010600030101010101" pitchFamily="2" charset="-122"/>
                        </a:defRPr>
                      </a:lvl9pPr>
                    </a:lstStyle>
                    <a:p>
                      <a:pPr algn="ctr">
                        <a:spcAft>
                          <a:spcPts val="0"/>
                        </a:spcAft>
                      </a:pPr>
                      <a:r>
                        <a:rPr lang="zh-CN" sz="2000" kern="100" dirty="0">
                          <a:effectLst/>
                        </a:rPr>
                        <a:t>产品特点</a:t>
                      </a:r>
                      <a:endParaRPr lang="zh-CN" sz="2000" kern="100" dirty="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20000"/>
                      </a:srgbClr>
                    </a:solidFill>
                  </a:tcPr>
                </a:tc>
                <a:tc>
                  <a:txBody>
                    <a:bodyPr/>
                    <a:lstStyle>
                      <a:lvl1pPr marL="0" algn="l" defTabSz="914400" rtl="0" eaLnBrk="1" latinLnBrk="0" hangingPunct="1">
                        <a:defRPr sz="1800" b="1"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b="1"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b="1"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b="1"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b="1"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b="1"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b="1"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b="1"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b="1" kern="1200">
                          <a:solidFill>
                            <a:schemeClr val="dk1"/>
                          </a:solidFill>
                          <a:latin typeface="Calibri" panose="020F0502020204030204"/>
                          <a:ea typeface="宋体" panose="02010600030101010101" pitchFamily="2" charset="-122"/>
                        </a:defRPr>
                      </a:lvl9pPr>
                    </a:lstStyle>
                    <a:p>
                      <a:pPr algn="ctr">
                        <a:spcAft>
                          <a:spcPts val="0"/>
                        </a:spcAft>
                      </a:pPr>
                      <a:r>
                        <a:rPr lang="zh-CN" sz="2000" kern="100" dirty="0">
                          <a:effectLst/>
                        </a:rPr>
                        <a:t>要素类型</a:t>
                      </a:r>
                      <a:endParaRPr lang="zh-CN" sz="2000" kern="100" dirty="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20000"/>
                      </a:srgbClr>
                    </a:solidFill>
                  </a:tcPr>
                </a:tc>
                <a:tc>
                  <a:txBody>
                    <a:bodyPr/>
                    <a:lstStyle>
                      <a:lvl1pPr marL="0" algn="l" defTabSz="914400" rtl="0" eaLnBrk="1" latinLnBrk="0" hangingPunct="1">
                        <a:defRPr sz="1800" b="1"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b="1"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b="1"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b="1"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b="1"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b="1"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b="1"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b="1"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b="1" kern="1200">
                          <a:solidFill>
                            <a:schemeClr val="dk1"/>
                          </a:solidFill>
                          <a:latin typeface="Calibri" panose="020F0502020204030204"/>
                          <a:ea typeface="宋体" panose="02010600030101010101" pitchFamily="2" charset="-122"/>
                        </a:defRPr>
                      </a:lvl9pPr>
                    </a:lstStyle>
                    <a:p>
                      <a:pPr algn="ctr">
                        <a:spcAft>
                          <a:spcPts val="0"/>
                        </a:spcAft>
                      </a:pPr>
                      <a:r>
                        <a:rPr lang="zh-CN" sz="2000" kern="100">
                          <a:effectLst/>
                        </a:rPr>
                        <a:t>规模与成本</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20000"/>
                      </a:srgbClr>
                    </a:solidFill>
                  </a:tcPr>
                </a:tc>
                <a:tc>
                  <a:txBody>
                    <a:bodyPr/>
                    <a:lstStyle>
                      <a:lvl1pPr marL="0" algn="l" defTabSz="914400" rtl="0" eaLnBrk="1" latinLnBrk="0" hangingPunct="1">
                        <a:defRPr sz="1800" b="1"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b="1"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b="1"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b="1"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b="1"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b="1"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b="1"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b="1"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b="1" kern="1200">
                          <a:solidFill>
                            <a:schemeClr val="dk1"/>
                          </a:solidFill>
                          <a:latin typeface="Calibri" panose="020F0502020204030204"/>
                          <a:ea typeface="宋体" panose="02010600030101010101" pitchFamily="2" charset="-122"/>
                        </a:defRPr>
                      </a:lvl9pPr>
                    </a:lstStyle>
                    <a:p>
                      <a:pPr algn="ctr">
                        <a:spcAft>
                          <a:spcPts val="0"/>
                        </a:spcAft>
                      </a:pPr>
                      <a:r>
                        <a:rPr lang="zh-CN" sz="2000" kern="100">
                          <a:effectLst/>
                        </a:rPr>
                        <a:t>竞争程度</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20000"/>
                      </a:srgbClr>
                    </a:solidFill>
                  </a:tcPr>
                </a:tc>
                <a:extLst>
                  <a:ext uri="{0D108BD9-81ED-4DB2-BD59-A6C34878D82A}">
                    <a16:rowId xmlns:a16="http://schemas.microsoft.com/office/drawing/2014/main" val="10000"/>
                  </a:ext>
                </a:extLst>
              </a:tr>
              <a:tr h="1218960">
                <a:tc>
                  <a:txBody>
                    <a:bodyPr/>
                    <a:lstStyle>
                      <a:lvl1pPr marL="0" algn="l" defTabSz="914400" rtl="0" eaLnBrk="1" latinLnBrk="0" hangingPunct="1">
                        <a:defRPr sz="1800" b="1"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b="1"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b="1"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b="1"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b="1"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b="1"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b="1"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b="1"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b="1" kern="1200">
                          <a:solidFill>
                            <a:schemeClr val="dk1"/>
                          </a:solidFill>
                          <a:latin typeface="Calibri" panose="020F0502020204030204"/>
                          <a:ea typeface="宋体" panose="02010600030101010101" pitchFamily="2" charset="-122"/>
                        </a:defRPr>
                      </a:lvl9pPr>
                    </a:lstStyle>
                    <a:p>
                      <a:pPr algn="ctr">
                        <a:spcAft>
                          <a:spcPts val="0"/>
                        </a:spcAft>
                      </a:pPr>
                      <a:r>
                        <a:rPr lang="zh-CN" sz="2000" kern="100">
                          <a:effectLst/>
                        </a:rPr>
                        <a:t>新产品阶段</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4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ctr">
                        <a:spcAft>
                          <a:spcPts val="0"/>
                        </a:spcAft>
                      </a:pPr>
                      <a:r>
                        <a:rPr lang="zh-CN" sz="2000" kern="100">
                          <a:effectLst/>
                        </a:rPr>
                        <a:t>新产品研制成功，投入市场试销，技术不稳定</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4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ctr">
                        <a:spcAft>
                          <a:spcPts val="0"/>
                        </a:spcAft>
                      </a:pPr>
                      <a:r>
                        <a:rPr lang="zh-CN" sz="2000" kern="100">
                          <a:effectLst/>
                        </a:rPr>
                        <a:t>技术密集型产品</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4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just">
                        <a:spcAft>
                          <a:spcPts val="0"/>
                        </a:spcAft>
                      </a:pPr>
                      <a:r>
                        <a:rPr lang="zh-CN" sz="2000" kern="100">
                          <a:effectLst/>
                        </a:rPr>
                        <a:t>生产、销售批量小；试制费用高，成本高；广告宣传、销售费用高</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4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ctr">
                        <a:spcAft>
                          <a:spcPts val="0"/>
                        </a:spcAft>
                      </a:pPr>
                      <a:r>
                        <a:rPr lang="zh-CN" sz="2000" kern="100">
                          <a:effectLst/>
                        </a:rPr>
                        <a:t>一般没有同行业的竞争</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40000"/>
                      </a:srgbClr>
                    </a:solidFill>
                  </a:tcPr>
                </a:tc>
                <a:extLst>
                  <a:ext uri="{0D108BD9-81ED-4DB2-BD59-A6C34878D82A}">
                    <a16:rowId xmlns:a16="http://schemas.microsoft.com/office/drawing/2014/main" val="10001"/>
                  </a:ext>
                </a:extLst>
              </a:tr>
              <a:tr h="1218960">
                <a:tc>
                  <a:txBody>
                    <a:bodyPr/>
                    <a:lstStyle>
                      <a:lvl1pPr marL="0" algn="l" defTabSz="914400" rtl="0" eaLnBrk="1" latinLnBrk="0" hangingPunct="1">
                        <a:defRPr sz="1800" b="1"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b="1"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b="1"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b="1"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b="1"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b="1"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b="1"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b="1"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b="1" kern="1200">
                          <a:solidFill>
                            <a:schemeClr val="dk1"/>
                          </a:solidFill>
                          <a:latin typeface="Calibri" panose="020F0502020204030204"/>
                          <a:ea typeface="宋体" panose="02010600030101010101" pitchFamily="2" charset="-122"/>
                        </a:defRPr>
                      </a:lvl9pPr>
                    </a:lstStyle>
                    <a:p>
                      <a:pPr algn="ctr">
                        <a:spcAft>
                          <a:spcPts val="0"/>
                        </a:spcAft>
                      </a:pPr>
                      <a:r>
                        <a:rPr lang="zh-CN" sz="2000" kern="100">
                          <a:effectLst/>
                        </a:rPr>
                        <a:t>成熟产品阶段</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2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ctr">
                        <a:spcAft>
                          <a:spcPts val="0"/>
                        </a:spcAft>
                      </a:pPr>
                      <a:r>
                        <a:rPr lang="zh-CN" sz="2000" kern="100">
                          <a:effectLst/>
                        </a:rPr>
                        <a:t>经过试销成功后，转入成批生产，技术趋于稳定并开始扩散</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2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ctr">
                        <a:spcAft>
                          <a:spcPts val="0"/>
                        </a:spcAft>
                      </a:pPr>
                      <a:r>
                        <a:rPr lang="zh-CN" sz="2000" kern="100" dirty="0">
                          <a:effectLst/>
                        </a:rPr>
                        <a:t>资本密集型产品</a:t>
                      </a:r>
                      <a:endParaRPr lang="zh-CN" sz="2000" kern="100" dirty="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2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ctr">
                        <a:spcAft>
                          <a:spcPts val="0"/>
                        </a:spcAft>
                      </a:pPr>
                      <a:r>
                        <a:rPr lang="zh-CN" sz="2000" kern="100">
                          <a:effectLst/>
                        </a:rPr>
                        <a:t>销售迅速增加，批量生产，出现规模经济，广告费、销售费降低</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2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ctr">
                        <a:spcAft>
                          <a:spcPts val="0"/>
                        </a:spcAft>
                      </a:pPr>
                      <a:r>
                        <a:rPr lang="zh-CN" sz="2000" kern="100" dirty="0">
                          <a:effectLst/>
                        </a:rPr>
                        <a:t>同行业者仿制，出现同类产品的竞争</a:t>
                      </a:r>
                      <a:endParaRPr lang="zh-CN" sz="2000" kern="100" dirty="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20000"/>
                      </a:srgbClr>
                    </a:solidFill>
                  </a:tcPr>
                </a:tc>
                <a:extLst>
                  <a:ext uri="{0D108BD9-81ED-4DB2-BD59-A6C34878D82A}">
                    <a16:rowId xmlns:a16="http://schemas.microsoft.com/office/drawing/2014/main" val="10002"/>
                  </a:ext>
                </a:extLst>
              </a:tr>
              <a:tr h="1218960">
                <a:tc>
                  <a:txBody>
                    <a:bodyPr/>
                    <a:lstStyle>
                      <a:lvl1pPr marL="0" algn="l" defTabSz="914400" rtl="0" eaLnBrk="1" latinLnBrk="0" hangingPunct="1">
                        <a:defRPr sz="1800" b="1"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b="1"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b="1"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b="1"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b="1"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b="1"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b="1"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b="1"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b="1" kern="1200">
                          <a:solidFill>
                            <a:schemeClr val="dk1"/>
                          </a:solidFill>
                          <a:latin typeface="Calibri" panose="020F0502020204030204"/>
                          <a:ea typeface="宋体" panose="02010600030101010101" pitchFamily="2" charset="-122"/>
                        </a:defRPr>
                      </a:lvl9pPr>
                    </a:lstStyle>
                    <a:p>
                      <a:pPr algn="ctr">
                        <a:spcAft>
                          <a:spcPts val="0"/>
                        </a:spcAft>
                      </a:pPr>
                      <a:r>
                        <a:rPr lang="zh-CN" sz="2000" kern="100">
                          <a:effectLst/>
                        </a:rPr>
                        <a:t>标准化产品阶段</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4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ctr">
                        <a:spcAft>
                          <a:spcPts val="0"/>
                        </a:spcAft>
                      </a:pPr>
                      <a:r>
                        <a:rPr lang="zh-CN" sz="2000" kern="100">
                          <a:effectLst/>
                        </a:rPr>
                        <a:t>产品逐渐老化，逐渐转入更新换代的阶段，技术特征固定</a:t>
                      </a:r>
                      <a:endParaRPr lang="zh-CN" sz="2000" kern="10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4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ctr">
                        <a:spcAft>
                          <a:spcPts val="0"/>
                        </a:spcAft>
                      </a:pPr>
                      <a:r>
                        <a:rPr lang="zh-CN" sz="2000" kern="100" dirty="0">
                          <a:effectLst/>
                        </a:rPr>
                        <a:t>劳动密集型产品</a:t>
                      </a:r>
                      <a:endParaRPr lang="zh-CN" sz="2000" kern="100" dirty="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4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ctr">
                        <a:spcAft>
                          <a:spcPts val="0"/>
                        </a:spcAft>
                      </a:pPr>
                      <a:r>
                        <a:rPr lang="zh-CN" sz="2000" kern="100" dirty="0">
                          <a:effectLst/>
                        </a:rPr>
                        <a:t>市场需求趋于饱和，销量增长接近于零，产品逐渐被进入市场的新产品所取代</a:t>
                      </a:r>
                      <a:endParaRPr lang="zh-CN" sz="2000" kern="100" dirty="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40000"/>
                      </a:srgbClr>
                    </a:solidFill>
                  </a:tcPr>
                </a:tc>
                <a:tc>
                  <a:txBody>
                    <a:bodyPr/>
                    <a:lstStyle>
                      <a:lvl1pPr marL="0" algn="l" defTabSz="914400" rtl="0" eaLnBrk="1" latinLnBrk="0" hangingPunct="1">
                        <a:defRPr sz="1800" kern="1200">
                          <a:solidFill>
                            <a:schemeClr val="dk1"/>
                          </a:solidFill>
                          <a:latin typeface="Calibri" panose="020F0502020204030204"/>
                          <a:ea typeface="宋体" panose="02010600030101010101" pitchFamily="2" charset="-122"/>
                        </a:defRPr>
                      </a:lvl1pPr>
                      <a:lvl2pPr marL="457200" algn="l" defTabSz="914400" rtl="0" eaLnBrk="1" latinLnBrk="0" hangingPunct="1">
                        <a:defRPr sz="1800" kern="1200">
                          <a:solidFill>
                            <a:schemeClr val="dk1"/>
                          </a:solidFill>
                          <a:latin typeface="Calibri" panose="020F0502020204030204"/>
                          <a:ea typeface="宋体" panose="02010600030101010101" pitchFamily="2" charset="-122"/>
                        </a:defRPr>
                      </a:lvl2pPr>
                      <a:lvl3pPr marL="914400" algn="l" defTabSz="914400" rtl="0" eaLnBrk="1" latinLnBrk="0" hangingPunct="1">
                        <a:defRPr sz="1800" kern="1200">
                          <a:solidFill>
                            <a:schemeClr val="dk1"/>
                          </a:solidFill>
                          <a:latin typeface="Calibri" panose="020F0502020204030204"/>
                          <a:ea typeface="宋体" panose="02010600030101010101" pitchFamily="2" charset="-122"/>
                        </a:defRPr>
                      </a:lvl3pPr>
                      <a:lvl4pPr marL="1371600" algn="l" defTabSz="914400" rtl="0" eaLnBrk="1" latinLnBrk="0" hangingPunct="1">
                        <a:defRPr sz="1800" kern="1200">
                          <a:solidFill>
                            <a:schemeClr val="dk1"/>
                          </a:solidFill>
                          <a:latin typeface="Calibri" panose="020F0502020204030204"/>
                          <a:ea typeface="宋体" panose="02010600030101010101" pitchFamily="2" charset="-122"/>
                        </a:defRPr>
                      </a:lvl4pPr>
                      <a:lvl5pPr marL="1828800" algn="l" defTabSz="914400" rtl="0" eaLnBrk="1" latinLnBrk="0" hangingPunct="1">
                        <a:defRPr sz="1800" kern="1200">
                          <a:solidFill>
                            <a:schemeClr val="dk1"/>
                          </a:solidFill>
                          <a:latin typeface="Calibri" panose="020F0502020204030204"/>
                          <a:ea typeface="宋体" panose="02010600030101010101" pitchFamily="2" charset="-122"/>
                        </a:defRPr>
                      </a:lvl5pPr>
                      <a:lvl6pPr marL="2286000" algn="l" defTabSz="914400" rtl="0" eaLnBrk="1" latinLnBrk="0" hangingPunct="1">
                        <a:defRPr sz="1800" kern="1200">
                          <a:solidFill>
                            <a:schemeClr val="dk1"/>
                          </a:solidFill>
                          <a:latin typeface="Calibri" panose="020F0502020204030204"/>
                          <a:ea typeface="宋体" panose="02010600030101010101" pitchFamily="2" charset="-122"/>
                        </a:defRPr>
                      </a:lvl6pPr>
                      <a:lvl7pPr marL="2743200" algn="l" defTabSz="914400" rtl="0" eaLnBrk="1" latinLnBrk="0" hangingPunct="1">
                        <a:defRPr sz="1800" kern="1200">
                          <a:solidFill>
                            <a:schemeClr val="dk1"/>
                          </a:solidFill>
                          <a:latin typeface="Calibri" panose="020F0502020204030204"/>
                          <a:ea typeface="宋体" panose="02010600030101010101" pitchFamily="2" charset="-122"/>
                        </a:defRPr>
                      </a:lvl7pPr>
                      <a:lvl8pPr marL="3200400" algn="l" defTabSz="914400" rtl="0" eaLnBrk="1" latinLnBrk="0" hangingPunct="1">
                        <a:defRPr sz="1800" kern="1200">
                          <a:solidFill>
                            <a:schemeClr val="dk1"/>
                          </a:solidFill>
                          <a:latin typeface="Calibri" panose="020F0502020204030204"/>
                          <a:ea typeface="宋体" panose="02010600030101010101" pitchFamily="2" charset="-122"/>
                        </a:defRPr>
                      </a:lvl8pPr>
                      <a:lvl9pPr marL="3657600" algn="l" defTabSz="914400" rtl="0" eaLnBrk="1" latinLnBrk="0" hangingPunct="1">
                        <a:defRPr sz="1800" kern="1200">
                          <a:solidFill>
                            <a:schemeClr val="dk1"/>
                          </a:solidFill>
                          <a:latin typeface="Calibri" panose="020F0502020204030204"/>
                          <a:ea typeface="宋体" panose="02010600030101010101" pitchFamily="2" charset="-122"/>
                        </a:defRPr>
                      </a:lvl9pPr>
                    </a:lstStyle>
                    <a:p>
                      <a:pPr algn="ctr">
                        <a:spcAft>
                          <a:spcPts val="0"/>
                        </a:spcAft>
                      </a:pPr>
                      <a:r>
                        <a:rPr lang="zh-CN" sz="2000" kern="100" dirty="0">
                          <a:effectLst/>
                        </a:rPr>
                        <a:t>市场竞争突出表现为价格和成本的竞争，价格被迫不断下降</a:t>
                      </a:r>
                      <a:endParaRPr lang="zh-CN" sz="2000" kern="100" dirty="0">
                        <a:solidFill>
                          <a:schemeClr val="bg1"/>
                        </a:solidFill>
                        <a:effectLst/>
                        <a:latin typeface="Calibri" panose="020F0502020204030204" charset="0"/>
                        <a:ea typeface="宋体" panose="02010600030101010101" pitchFamily="2" charset="-122"/>
                        <a:cs typeface="Times New Roman" panose="02020603050405020304" pitchFamily="18" charset="0"/>
                      </a:endParaRPr>
                    </a:p>
                  </a:txBody>
                  <a:tcPr marL="68579" marR="68579" marT="0" marB="0">
                    <a:lnL w="12700" cmpd="sng">
                      <a:solidFill>
                        <a:srgbClr val="D7712B"/>
                      </a:solidFill>
                    </a:lnL>
                    <a:lnR w="12700" cmpd="sng">
                      <a:solidFill>
                        <a:srgbClr val="D7712B"/>
                      </a:solidFill>
                    </a:lnR>
                    <a:lnT w="12700" cmpd="sng">
                      <a:solidFill>
                        <a:srgbClr val="D7712B"/>
                      </a:solidFill>
                    </a:lnT>
                    <a:lnB w="12700" cmpd="sng">
                      <a:solidFill>
                        <a:srgbClr val="D7712B"/>
                      </a:solidFill>
                    </a:lnB>
                    <a:lnTlToBr w="12700" cmpd="sng">
                      <a:noFill/>
                      <a:prstDash val="solid"/>
                    </a:lnTlToBr>
                    <a:lnBlToTr w="12700" cmpd="sng">
                      <a:noFill/>
                      <a:prstDash val="solid"/>
                    </a:lnBlToTr>
                    <a:solidFill>
                      <a:srgbClr val="D7712B">
                        <a:tint val="40000"/>
                      </a:srgbClr>
                    </a:solidFill>
                  </a:tcP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20496" y="2950376"/>
            <a:ext cx="11992980" cy="1631216"/>
          </a:xfrm>
          <a:prstGeom prst="rect">
            <a:avLst/>
          </a:prstGeom>
          <a:noFill/>
        </p:spPr>
        <p:txBody>
          <a:bodyPr wrap="square" rtlCol="0">
            <a:spAutoFit/>
          </a:bodyPr>
          <a:lstStyle/>
          <a:p>
            <a:r>
              <a:rPr lang="en-US" altLang="zh-CN" sz="2000" dirty="0">
                <a:solidFill>
                  <a:schemeClr val="bg2">
                    <a:lumMod val="25000"/>
                  </a:schemeClr>
                </a:solidFill>
                <a:latin typeface="Segoe UI Semibold" panose="020B0702040204020203" pitchFamily="34" charset="0"/>
                <a:cs typeface="Segoe UI Semibold" panose="020B0702040204020203" pitchFamily="34" charset="0"/>
              </a:rPr>
              <a:t>1</a:t>
            </a:r>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a:t>
            </a:r>
            <a:r>
              <a:rPr lang="zh-CN" altLang="en-US" sz="2000" b="1" dirty="0">
                <a:solidFill>
                  <a:schemeClr val="bg2">
                    <a:lumMod val="25000"/>
                  </a:schemeClr>
                </a:solidFill>
                <a:latin typeface="Segoe UI Semibold" panose="020B0702040204020203" pitchFamily="34" charset="0"/>
                <a:cs typeface="Segoe UI Semibold" panose="020B0702040204020203" pitchFamily="34" charset="0"/>
              </a:rPr>
              <a:t>跨越“</a:t>
            </a:r>
            <a:r>
              <a:rPr lang="zh-CN" altLang="en-US" sz="2000" b="1" dirty="0">
                <a:ln w="22225">
                  <a:solidFill>
                    <a:schemeClr val="accent2"/>
                  </a:solidFill>
                  <a:prstDash val="solid"/>
                </a:ln>
                <a:solidFill>
                  <a:schemeClr val="accent2">
                    <a:lumMod val="40000"/>
                    <a:lumOff val="60000"/>
                  </a:schemeClr>
                </a:solidFill>
                <a:effectLst/>
                <a:latin typeface="Segoe UI Semibold" panose="020B0702040204020203" pitchFamily="34" charset="0"/>
                <a:cs typeface="Segoe UI Semibold" panose="020B0702040204020203" pitchFamily="34" charset="0"/>
              </a:rPr>
              <a:t>技术</a:t>
            </a:r>
            <a:r>
              <a:rPr lang="zh-CN" altLang="en-US" sz="2000" b="1" dirty="0">
                <a:solidFill>
                  <a:schemeClr val="bg2">
                    <a:lumMod val="25000"/>
                  </a:schemeClr>
                </a:solidFill>
                <a:latin typeface="Segoe UI Semibold" panose="020B0702040204020203" pitchFamily="34" charset="0"/>
                <a:cs typeface="Segoe UI Semibold" panose="020B0702040204020203" pitchFamily="34" charset="0"/>
              </a:rPr>
              <a:t>本国化”的门槛</a:t>
            </a:r>
          </a:p>
          <a:p>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相对的技术差距和技术的转移是产品生命周期理论的出发点，技术进步和创新能促使新产品和新贸易优势出现。面对技术本国化的课题，发展中国家和地区走依靠合资为主的道路，不可能获得先进的核心技术和自主开发能力。这些国家和地区应在积极引进发达国家生产技术的同时，努力培育本国科研力量，确保技术本国化，避免陷入引进陷阱。</a:t>
            </a:r>
          </a:p>
        </p:txBody>
      </p:sp>
      <p:sp>
        <p:nvSpPr>
          <p:cNvPr id="10"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57047" y="5085148"/>
            <a:ext cx="11937960" cy="1015663"/>
          </a:xfrm>
          <a:prstGeom prst="rect">
            <a:avLst/>
          </a:prstGeom>
          <a:noFill/>
        </p:spPr>
        <p:txBody>
          <a:bodyPr wrap="square" rtlCol="0">
            <a:spAutoFit/>
          </a:bodyPr>
          <a:lstStyle/>
          <a:p>
            <a:r>
              <a:rPr lang="en-US" altLang="zh-CN" sz="2000" dirty="0">
                <a:solidFill>
                  <a:schemeClr val="bg2">
                    <a:lumMod val="25000"/>
                  </a:schemeClr>
                </a:solidFill>
                <a:latin typeface="Segoe UI Semibold" panose="020B0702040204020203" pitchFamily="34" charset="0"/>
                <a:cs typeface="Segoe UI Semibold" panose="020B0702040204020203" pitchFamily="34" charset="0"/>
              </a:rPr>
              <a:t>2</a:t>
            </a:r>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a:t>
            </a:r>
            <a:r>
              <a:rPr lang="zh-CN" altLang="en-US" sz="2000" b="1" dirty="0">
                <a:solidFill>
                  <a:schemeClr val="bg2">
                    <a:lumMod val="25000"/>
                  </a:schemeClr>
                </a:solidFill>
                <a:latin typeface="Segoe UI Semibold" panose="020B0702040204020203" pitchFamily="34" charset="0"/>
                <a:cs typeface="Segoe UI Semibold" panose="020B0702040204020203" pitchFamily="34" charset="0"/>
              </a:rPr>
              <a:t>通过创造贸易</a:t>
            </a:r>
            <a:r>
              <a:rPr lang="zh-CN" altLang="en-US" sz="2000" b="1" dirty="0">
                <a:ln w="22225">
                  <a:solidFill>
                    <a:schemeClr val="accent2"/>
                  </a:solidFill>
                  <a:prstDash val="solid"/>
                </a:ln>
                <a:solidFill>
                  <a:schemeClr val="accent2">
                    <a:lumMod val="40000"/>
                    <a:lumOff val="60000"/>
                  </a:schemeClr>
                </a:solidFill>
                <a:effectLst/>
                <a:latin typeface="Segoe UI Semibold" panose="020B0702040204020203" pitchFamily="34" charset="0"/>
                <a:cs typeface="Segoe UI Semibold" panose="020B0702040204020203" pitchFamily="34" charset="0"/>
              </a:rPr>
              <a:t>比较优势</a:t>
            </a:r>
            <a:r>
              <a:rPr lang="zh-CN" altLang="en-US" sz="2000" b="1" dirty="0">
                <a:solidFill>
                  <a:schemeClr val="bg2">
                    <a:lumMod val="25000"/>
                  </a:schemeClr>
                </a:solidFill>
                <a:latin typeface="Segoe UI Semibold" panose="020B0702040204020203" pitchFamily="34" charset="0"/>
                <a:cs typeface="Segoe UI Semibold" panose="020B0702040204020203" pitchFamily="34" charset="0"/>
              </a:rPr>
              <a:t>促进产业升级</a:t>
            </a:r>
          </a:p>
          <a:p>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其实，产品生命周期模型间接地阐述了产业链的形成和扩散，从发达国家到一般发达国家，再到发展中国家和地区。就拿中国产业升级来说，不应仅仅利用现实比较优势，同时应该创造新的比较优势。</a:t>
            </a:r>
          </a:p>
        </p:txBody>
      </p:sp>
      <p:sp>
        <p:nvSpPr>
          <p:cNvPr id="2" name="矩形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2733423"/>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2733423"/>
          </a:xfrm>
          <a:prstGeom prst="rect">
            <a:avLst/>
          </a:prstGeom>
          <a:solidFill>
            <a:srgbClr val="3A4969">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
        <p:nvSpPr>
          <p:cNvPr id="25"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78523" y="833784"/>
            <a:ext cx="12034953" cy="1477328"/>
          </a:xfrm>
          <a:prstGeom prst="rect">
            <a:avLst/>
          </a:prstGeom>
          <a:noFill/>
        </p:spPr>
        <p:txBody>
          <a:bodyPr wrap="square" rtlCol="0">
            <a:spAutoFit/>
          </a:bodyPr>
          <a:lstStyle/>
          <a:p>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一</a:t>
            </a:r>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发展中国家贸易优劣势</a:t>
            </a:r>
          </a:p>
          <a:p>
            <a:r>
              <a:rPr lang="zh-CN" altLang="en-US" dirty="0">
                <a:solidFill>
                  <a:schemeClr val="bg1"/>
                </a:solidFill>
                <a:latin typeface="Segoe UI Semibold" panose="020B0702040204020203" pitchFamily="34" charset="0"/>
                <a:cs typeface="Segoe UI Semibold" panose="020B0702040204020203" pitchFamily="34" charset="0"/>
              </a:rPr>
              <a:t>国际贸易理论基础是比较优势论。而比较优势或者比较利益就是动态的，不过在具体问题上，人们一般要从现实存在的比较优势出发，并且主动被动地把它长期化、固定化而已。因此我们用动态的眼光看待发展中国家贸易优势的变化。</a:t>
            </a:r>
          </a:p>
          <a:p>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二</a:t>
            </a:r>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现实意义</a:t>
            </a:r>
          </a:p>
          <a:p>
            <a:r>
              <a:rPr lang="zh-CN" altLang="en-US" dirty="0">
                <a:solidFill>
                  <a:schemeClr val="bg1"/>
                </a:solidFill>
                <a:latin typeface="Segoe UI Semibold" panose="020B0702040204020203" pitchFamily="34" charset="0"/>
                <a:cs typeface="Segoe UI Semibold" panose="020B0702040204020203" pitchFamily="34" charset="0"/>
              </a:rPr>
              <a:t>从发展中国家贸易优劣势来看，大多数国家和地区在资本、技术方面处于贸易劣势，而在劳动力上具有绝对优势。</a:t>
            </a:r>
          </a:p>
        </p:txBody>
      </p:sp>
      <p:sp>
        <p:nvSpPr>
          <p:cNvPr id="3"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57047" y="172087"/>
            <a:ext cx="5262979" cy="646331"/>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产品生命周期理论的应用</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grpId="0" nodeType="withEffect">
                                  <p:stCondLst>
                                    <p:cond delay="0"/>
                                  </p:stCondLst>
                                  <p:iterate type="lt">
                                    <p:tmPct val="10000"/>
                                  </p:iterate>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iterate type="lt">
                                    <p:tmPct val="10000"/>
                                  </p:iterate>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25" grpId="0"/>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82561" y="2905510"/>
            <a:ext cx="11826875" cy="2554545"/>
          </a:xfrm>
          <a:prstGeom prst="rect">
            <a:avLst/>
          </a:prstGeom>
          <a:noFill/>
        </p:spPr>
        <p:txBody>
          <a:bodyPr wrap="square" rtlCol="0">
            <a:spAutoFit/>
          </a:bodyPr>
          <a:lstStyle/>
          <a:p>
            <a:r>
              <a:rPr lang="en-US" altLang="zh-CN" sz="2000" dirty="0">
                <a:solidFill>
                  <a:schemeClr val="bg2">
                    <a:lumMod val="25000"/>
                  </a:schemeClr>
                </a:solidFill>
                <a:latin typeface="Segoe UI Semibold" panose="020B0702040204020203" pitchFamily="34" charset="0"/>
                <a:cs typeface="Segoe UI Semibold" panose="020B0702040204020203" pitchFamily="34" charset="0"/>
              </a:rPr>
              <a:t>3</a:t>
            </a:r>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a:t>
            </a:r>
            <a:r>
              <a:rPr lang="zh-CN" altLang="en-US" sz="2000" b="1" dirty="0">
                <a:solidFill>
                  <a:schemeClr val="bg2">
                    <a:lumMod val="25000"/>
                  </a:schemeClr>
                </a:solidFill>
                <a:latin typeface="Segoe UI Semibold" panose="020B0702040204020203" pitchFamily="34" charset="0"/>
                <a:cs typeface="Segoe UI Semibold" panose="020B0702040204020203" pitchFamily="34" charset="0"/>
              </a:rPr>
              <a:t>企业据产品生命周期模型制定国际化发展</a:t>
            </a:r>
            <a:r>
              <a:rPr lang="zh-CN" altLang="en-US" sz="2000" b="1" dirty="0">
                <a:ln w="22225">
                  <a:solidFill>
                    <a:schemeClr val="accent2"/>
                  </a:solidFill>
                  <a:prstDash val="solid"/>
                </a:ln>
                <a:solidFill>
                  <a:schemeClr val="accent2">
                    <a:lumMod val="40000"/>
                    <a:lumOff val="60000"/>
                  </a:schemeClr>
                </a:solidFill>
                <a:effectLst/>
                <a:latin typeface="Segoe UI Semibold" panose="020B0702040204020203" pitchFamily="34" charset="0"/>
                <a:cs typeface="Segoe UI Semibold" panose="020B0702040204020203" pitchFamily="34" charset="0"/>
              </a:rPr>
              <a:t>战略</a:t>
            </a:r>
            <a:endParaRPr lang="zh-CN" altLang="en-US" sz="2000" b="1" dirty="0">
              <a:solidFill>
                <a:schemeClr val="bg2">
                  <a:lumMod val="25000"/>
                </a:schemeClr>
              </a:solidFill>
              <a:latin typeface="Segoe UI Semibold" panose="020B0702040204020203" pitchFamily="34" charset="0"/>
              <a:cs typeface="Segoe UI Semibold" panose="020B0702040204020203" pitchFamily="34" charset="0"/>
            </a:endParaRPr>
          </a:p>
          <a:p>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在新的经济贸易形势下，发展中国家、地区的企业要取得进步，就必须审时度势，适时调整国际化战略，遵循着产品生命周期理论。企业要不要实行国际化生产战略，实行什么样的国际化生产战略，与企业所掌握的技术、管理、资本等优势相关。综合水平不是很高的企业，其国际化生产战略的方式只能是接受国际一流企业的优势，通过吸引国外一流企业的技术、管理、资金等逐步发展壮大自己，或是为国际一流企业做</a:t>
            </a:r>
            <a:r>
              <a:rPr lang="en-US" altLang="zh-CN" sz="2000" dirty="0">
                <a:solidFill>
                  <a:schemeClr val="bg2">
                    <a:lumMod val="25000"/>
                  </a:schemeClr>
                </a:solidFill>
                <a:latin typeface="Segoe UI Semibold" panose="020B0702040204020203" pitchFamily="34" charset="0"/>
                <a:cs typeface="Segoe UI Semibold" panose="020B0702040204020203" pitchFamily="34" charset="0"/>
              </a:rPr>
              <a:t>OEM</a:t>
            </a:r>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a:t>
            </a:r>
            <a:r>
              <a:rPr lang="en-US" altLang="zh-CN" sz="2000" dirty="0">
                <a:solidFill>
                  <a:schemeClr val="bg2">
                    <a:lumMod val="25000"/>
                  </a:schemeClr>
                </a:solidFill>
                <a:latin typeface="Segoe UI Semibold" panose="020B0702040204020203" pitchFamily="34" charset="0"/>
                <a:cs typeface="Segoe UI Semibold" panose="020B0702040204020203" pitchFamily="34" charset="0"/>
              </a:rPr>
              <a:t>ODM</a:t>
            </a:r>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贴牌生产，通过这些方式积累自己的企业优势。当企业的优势积累到一定程度，就可以考虑到技术水平在本企业水平之下的地区、国家推行国际化生产战略。企业能推行国际化生产战略，关键是拥有技术等所有权优势和内部化优势。</a:t>
            </a:r>
          </a:p>
        </p:txBody>
      </p:sp>
      <p:sp>
        <p:nvSpPr>
          <p:cNvPr id="2" name="矩形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2733423"/>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2733423"/>
          </a:xfrm>
          <a:prstGeom prst="rect">
            <a:avLst/>
          </a:prstGeom>
          <a:solidFill>
            <a:srgbClr val="3A4969">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
        <p:nvSpPr>
          <p:cNvPr id="25"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78523" y="833784"/>
            <a:ext cx="12034953" cy="1477328"/>
          </a:xfrm>
          <a:prstGeom prst="rect">
            <a:avLst/>
          </a:prstGeom>
          <a:noFill/>
        </p:spPr>
        <p:txBody>
          <a:bodyPr wrap="square" rtlCol="0">
            <a:spAutoFit/>
          </a:bodyPr>
          <a:lstStyle/>
          <a:p>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一</a:t>
            </a:r>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发展中国家贸易优劣势</a:t>
            </a:r>
          </a:p>
          <a:p>
            <a:r>
              <a:rPr lang="zh-CN" altLang="en-US" dirty="0">
                <a:solidFill>
                  <a:schemeClr val="bg1"/>
                </a:solidFill>
                <a:latin typeface="Segoe UI Semibold" panose="020B0702040204020203" pitchFamily="34" charset="0"/>
                <a:cs typeface="Segoe UI Semibold" panose="020B0702040204020203" pitchFamily="34" charset="0"/>
              </a:rPr>
              <a:t>国际贸易理论基础是比较优势论。而比较优势或者比较利益就是动态的，不过在具体问题上，人们一般要从现实存在的比较优势出发，并且主动被动地把它长期化、固定化而已。因此我们用动态的眼光看待发展中国家贸易优势的变化。</a:t>
            </a:r>
          </a:p>
          <a:p>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二</a:t>
            </a:r>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现实意义</a:t>
            </a:r>
          </a:p>
          <a:p>
            <a:r>
              <a:rPr lang="zh-CN" altLang="en-US" dirty="0">
                <a:solidFill>
                  <a:schemeClr val="bg1"/>
                </a:solidFill>
                <a:latin typeface="Segoe UI Semibold" panose="020B0702040204020203" pitchFamily="34" charset="0"/>
                <a:cs typeface="Segoe UI Semibold" panose="020B0702040204020203" pitchFamily="34" charset="0"/>
              </a:rPr>
              <a:t>从发展中国家贸易优劣势来看，大多数国家和地区在资本、技术方面处于贸易劣势，而在劳动力上具有绝对优势。</a:t>
            </a:r>
          </a:p>
        </p:txBody>
      </p:sp>
      <p:sp>
        <p:nvSpPr>
          <p:cNvPr id="3"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57047" y="172087"/>
            <a:ext cx="5262979" cy="646331"/>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产品生命周期理论的应用</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grpId="0" nodeType="withEffect">
                                  <p:stCondLst>
                                    <p:cond delay="0"/>
                                  </p:stCondLst>
                                  <p:iterate type="lt">
                                    <p:tmPct val="10000"/>
                                  </p:iterate>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5" grpId="0"/>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2733423"/>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2733423"/>
          </a:xfrm>
          <a:prstGeom prst="rect">
            <a:avLst/>
          </a:prstGeom>
          <a:solidFill>
            <a:srgbClr val="3A4969">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
        <p:nvSpPr>
          <p:cNvPr id="25"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78523" y="833784"/>
            <a:ext cx="12034953" cy="1477328"/>
          </a:xfrm>
          <a:prstGeom prst="rect">
            <a:avLst/>
          </a:prstGeom>
          <a:noFill/>
        </p:spPr>
        <p:txBody>
          <a:bodyPr wrap="square" rtlCol="0">
            <a:spAutoFit/>
          </a:bodyPr>
          <a:lstStyle/>
          <a:p>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一</a:t>
            </a:r>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发展中国家贸易优劣势</a:t>
            </a:r>
          </a:p>
          <a:p>
            <a:r>
              <a:rPr lang="zh-CN" altLang="en-US" dirty="0">
                <a:solidFill>
                  <a:schemeClr val="bg1"/>
                </a:solidFill>
                <a:latin typeface="Segoe UI Semibold" panose="020B0702040204020203" pitchFamily="34" charset="0"/>
                <a:cs typeface="Segoe UI Semibold" panose="020B0702040204020203" pitchFamily="34" charset="0"/>
              </a:rPr>
              <a:t>国际贸易理论基础是比较优势论。而比较优势或者比较利益就是动态的，不过在具体问题上，人们一般要从现实存在的比较优势出发，并且主动被动地把它长期化、固定化而已。因此我们用动态的眼光看待发展中国家贸易优势的变化。</a:t>
            </a:r>
          </a:p>
          <a:p>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二</a:t>
            </a:r>
            <a:r>
              <a:rPr lang="en-US" altLang="zh-CN" dirty="0">
                <a:solidFill>
                  <a:schemeClr val="bg1"/>
                </a:solidFill>
                <a:latin typeface="Segoe UI Semibold" panose="020B0702040204020203" pitchFamily="34" charset="0"/>
                <a:cs typeface="Segoe UI Semibold" panose="020B0702040204020203" pitchFamily="34" charset="0"/>
              </a:rPr>
              <a:t>)</a:t>
            </a:r>
            <a:r>
              <a:rPr lang="zh-CN" altLang="en-US" dirty="0">
                <a:solidFill>
                  <a:schemeClr val="bg1"/>
                </a:solidFill>
                <a:latin typeface="Segoe UI Semibold" panose="020B0702040204020203" pitchFamily="34" charset="0"/>
                <a:cs typeface="Segoe UI Semibold" panose="020B0702040204020203" pitchFamily="34" charset="0"/>
              </a:rPr>
              <a:t>现实意义</a:t>
            </a:r>
          </a:p>
          <a:p>
            <a:r>
              <a:rPr lang="zh-CN" altLang="en-US" dirty="0">
                <a:solidFill>
                  <a:schemeClr val="bg1"/>
                </a:solidFill>
                <a:latin typeface="Segoe UI Semibold" panose="020B0702040204020203" pitchFamily="34" charset="0"/>
                <a:cs typeface="Segoe UI Semibold" panose="020B0702040204020203" pitchFamily="34" charset="0"/>
              </a:rPr>
              <a:t>从发展中国家贸易优劣势来看，大多数国家和地区在资本、技术方面处于贸易劣势，而在劳动力上具有绝对优势。</a:t>
            </a:r>
          </a:p>
        </p:txBody>
      </p:sp>
      <p:sp>
        <p:nvSpPr>
          <p:cNvPr id="3"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57047" y="172087"/>
            <a:ext cx="5262979" cy="646331"/>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产品生命周期理论的应用</a:t>
            </a:r>
          </a:p>
        </p:txBody>
      </p:sp>
      <p:sp>
        <p:nvSpPr>
          <p:cNvPr id="12"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289964" y="3144896"/>
            <a:ext cx="11823512" cy="2554545"/>
          </a:xfrm>
          <a:prstGeom prst="rect">
            <a:avLst/>
          </a:prstGeom>
          <a:noFill/>
        </p:spPr>
        <p:txBody>
          <a:bodyPr wrap="square" rtlCol="0">
            <a:spAutoFit/>
          </a:bodyPr>
          <a:lstStyle/>
          <a:p>
            <a:r>
              <a:rPr lang="en-US" altLang="zh-CN" sz="2000" b="1" dirty="0">
                <a:solidFill>
                  <a:schemeClr val="tx1">
                    <a:lumMod val="65000"/>
                    <a:lumOff val="35000"/>
                  </a:schemeClr>
                </a:solidFill>
                <a:latin typeface="Segoe UI Semibold" panose="020B0702040204020203" pitchFamily="34" charset="0"/>
                <a:cs typeface="Segoe UI Semibold" panose="020B0702040204020203" pitchFamily="34" charset="0"/>
              </a:rPr>
              <a:t>4</a:t>
            </a:r>
            <a:r>
              <a:rPr lang="zh-CN" altLang="en-US" sz="2000" b="1" dirty="0">
                <a:solidFill>
                  <a:schemeClr val="tx1">
                    <a:lumMod val="65000"/>
                    <a:lumOff val="35000"/>
                  </a:schemeClr>
                </a:solidFill>
                <a:latin typeface="Segoe UI Semibold" panose="020B0702040204020203" pitchFamily="34" charset="0"/>
                <a:cs typeface="Segoe UI Semibold" panose="020B0702040204020203" pitchFamily="34" charset="0"/>
              </a:rPr>
              <a:t>．发展中国家政府应该采取顺应国际化潮流的</a:t>
            </a:r>
            <a:r>
              <a:rPr lang="zh-CN" altLang="en-US" sz="2000" b="1" dirty="0">
                <a:ln w="22225">
                  <a:solidFill>
                    <a:schemeClr val="accent2"/>
                  </a:solidFill>
                  <a:prstDash val="solid"/>
                </a:ln>
                <a:solidFill>
                  <a:schemeClr val="accent2">
                    <a:lumMod val="40000"/>
                    <a:lumOff val="60000"/>
                  </a:schemeClr>
                </a:solidFill>
                <a:effectLst/>
                <a:latin typeface="Segoe UI Semibold" panose="020B0702040204020203" pitchFamily="34" charset="0"/>
                <a:cs typeface="Segoe UI Semibold" panose="020B0702040204020203" pitchFamily="34" charset="0"/>
              </a:rPr>
              <a:t>外贸政策</a:t>
            </a:r>
            <a:endParaRPr lang="zh-CN" altLang="en-US" sz="2000" b="1" dirty="0">
              <a:solidFill>
                <a:schemeClr val="tx1">
                  <a:lumMod val="65000"/>
                  <a:lumOff val="35000"/>
                </a:schemeClr>
              </a:solidFill>
              <a:latin typeface="Segoe UI Semibold" panose="020B0702040204020203" pitchFamily="34" charset="0"/>
              <a:cs typeface="Segoe UI Semibold" panose="020B0702040204020203" pitchFamily="34" charset="0"/>
            </a:endParaRPr>
          </a:p>
          <a:p>
            <a:r>
              <a:rPr lang="zh-CN" altLang="en-US" sz="2000" dirty="0">
                <a:solidFill>
                  <a:schemeClr val="tx1">
                    <a:lumMod val="65000"/>
                    <a:lumOff val="35000"/>
                  </a:schemeClr>
                </a:solidFill>
                <a:latin typeface="Segoe UI Semibold" panose="020B0702040204020203" pitchFamily="34" charset="0"/>
                <a:cs typeface="Segoe UI Semibold" panose="020B0702040204020203" pitchFamily="34" charset="0"/>
              </a:rPr>
              <a:t>政府首先要积极通过国际谈判扭转本国在贸易中的劣势地位。在一国内部推行“科技兴贸”的方针，组建国内科技自主研发机构，引导其进行技术创新，使更多新产品在本国产生。在技术研发的同时，还要敞开国门，用政府交流的形式，从国外发达地区吸收先进的科技创新、管理理念等，然后将其运用到国内企业。对于处于“雁行模式”中的国家，政府应该带领本国经济群体跳出重围，进行产业转换，吸收国外风险资本进行自主生产能力创建。待时机成熟，将创新产品的技术输出国外，在更加落后的地区投资建厂，甚至打入发达国家，挤占同类产品的市场份额。同时放弃一些夕阳产业，主动孕育更多的朝阳产业，创造新的产品生命周期链。</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grpId="0" nodeType="withEffect">
                                  <p:stCondLst>
                                    <p:cond delay="750"/>
                                  </p:stCondLst>
                                  <p:iterate type="lt">
                                    <p:tmPct val="10000"/>
                                  </p:iterate>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 grpId="0"/>
      <p:bldP spid="1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9"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1" y="0"/>
            <a:ext cx="8305538" cy="6858000"/>
          </a:xfrm>
          <a:custGeom>
            <a:avLst/>
            <a:gdLst>
              <a:gd name="connsiteX0" fmla="*/ 0 w 8305538"/>
              <a:gd name="connsiteY0" fmla="*/ 0 h 6858000"/>
              <a:gd name="connsiteX1" fmla="*/ 8305538 w 8305538"/>
              <a:gd name="connsiteY1" fmla="*/ 0 h 6858000"/>
              <a:gd name="connsiteX2" fmla="*/ 4400948 w 8305538"/>
              <a:gd name="connsiteY2" fmla="*/ 6858000 h 6858000"/>
              <a:gd name="connsiteX3" fmla="*/ 0 w 830553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305538" h="6858000">
                <a:moveTo>
                  <a:pt x="0" y="0"/>
                </a:moveTo>
                <a:lnTo>
                  <a:pt x="8305538" y="0"/>
                </a:lnTo>
                <a:lnTo>
                  <a:pt x="4400948" y="6858000"/>
                </a:lnTo>
                <a:lnTo>
                  <a:pt x="0" y="6858000"/>
                </a:lnTo>
                <a:close/>
              </a:path>
            </a:pathLst>
          </a:custGeom>
          <a:solidFill>
            <a:srgbClr val="3A4B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451551" y="1552395"/>
            <a:ext cx="1107996" cy="646331"/>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评价</a:t>
            </a:r>
          </a:p>
        </p:txBody>
      </p:sp>
      <p:sp>
        <p:nvSpPr>
          <p:cNvPr id="23"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7065645" y="2121535"/>
            <a:ext cx="4941570" cy="4399915"/>
          </a:xfrm>
          <a:prstGeom prst="rect">
            <a:avLst/>
          </a:prstGeom>
          <a:noFill/>
        </p:spPr>
        <p:txBody>
          <a:bodyPr wrap="square" rtlCol="0">
            <a:spAutoFit/>
          </a:bodyPr>
          <a:lstStyle/>
          <a:p>
            <a:r>
              <a:rPr lang="en-US" altLang="zh-CN" sz="2000" dirty="0">
                <a:solidFill>
                  <a:schemeClr val="bg2">
                    <a:lumMod val="25000"/>
                  </a:schemeClr>
                </a:solidFill>
                <a:latin typeface="Segoe UI Semibold" panose="020B0702040204020203" pitchFamily="34" charset="0"/>
                <a:cs typeface="Segoe UI Semibold" panose="020B0702040204020203" pitchFamily="34" charset="0"/>
              </a:rPr>
              <a:t>1.</a:t>
            </a:r>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产品生命周期理论的</a:t>
            </a:r>
            <a:r>
              <a:rPr lang="zh-CN" altLang="en-US" sz="2000" b="1" dirty="0">
                <a:solidFill>
                  <a:schemeClr val="bg2">
                    <a:lumMod val="25000"/>
                  </a:schemeClr>
                </a:solidFill>
                <a:latin typeface="Segoe UI Semibold" panose="020B0702040204020203" pitchFamily="34" charset="0"/>
                <a:cs typeface="Segoe UI Semibold" panose="020B0702040204020203" pitchFamily="34" charset="0"/>
              </a:rPr>
              <a:t>积极意义</a:t>
            </a:r>
          </a:p>
          <a:p>
            <a:r>
              <a:rPr lang="en-US" altLang="zh-CN" sz="2000" dirty="0">
                <a:solidFill>
                  <a:schemeClr val="bg2">
                    <a:lumMod val="25000"/>
                  </a:schemeClr>
                </a:solidFill>
                <a:latin typeface="Segoe UI Semibold" panose="020B0702040204020203" pitchFamily="34" charset="0"/>
                <a:cs typeface="Segoe UI Semibold" panose="020B0702040204020203" pitchFamily="34" charset="0"/>
              </a:rPr>
              <a:t>(1) </a:t>
            </a:r>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在研究方法上突破了传统贸易理论短期静态分析方法的束缚，是一种典型的</a:t>
            </a:r>
            <a:r>
              <a:rPr lang="zh-CN" altLang="en-US" sz="2000" dirty="0">
                <a:ln w="22225">
                  <a:solidFill>
                    <a:schemeClr val="accent2"/>
                  </a:solidFill>
                  <a:prstDash val="solid"/>
                </a:ln>
                <a:solidFill>
                  <a:schemeClr val="accent2">
                    <a:lumMod val="40000"/>
                    <a:lumOff val="60000"/>
                  </a:schemeClr>
                </a:solidFill>
                <a:effectLst/>
                <a:latin typeface="Segoe UI Semibold" panose="020B0702040204020203" pitchFamily="34" charset="0"/>
                <a:cs typeface="Segoe UI Semibold" panose="020B0702040204020203" pitchFamily="34" charset="0"/>
              </a:rPr>
              <a:t>动态化的国际贸易理论。</a:t>
            </a:r>
          </a:p>
          <a:p>
            <a:r>
              <a:rPr lang="en-US" altLang="zh-CN" sz="2000" dirty="0">
                <a:solidFill>
                  <a:schemeClr val="bg2">
                    <a:lumMod val="25000"/>
                  </a:schemeClr>
                </a:solidFill>
                <a:latin typeface="Segoe UI Semibold" panose="020B0702040204020203" pitchFamily="34" charset="0"/>
                <a:cs typeface="Segoe UI Semibold" panose="020B0702040204020203" pitchFamily="34" charset="0"/>
              </a:rPr>
              <a:t>(2) </a:t>
            </a:r>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它并没有排斥传统的国际贸易理论，而是对传统贸易理论的全面继承和发展。它是比较成本优势、比较技术优势、比较规模优势、生产区位变化、市场需求格局的形成和演变等多因素的</a:t>
            </a:r>
            <a:r>
              <a:rPr lang="zh-CN" altLang="en-US" sz="2000" dirty="0">
                <a:ln w="22225">
                  <a:solidFill>
                    <a:schemeClr val="accent2"/>
                  </a:solidFill>
                  <a:prstDash val="solid"/>
                </a:ln>
                <a:solidFill>
                  <a:schemeClr val="accent2">
                    <a:lumMod val="40000"/>
                    <a:lumOff val="60000"/>
                  </a:schemeClr>
                </a:solidFill>
                <a:effectLst/>
                <a:latin typeface="Segoe UI Semibold" panose="020B0702040204020203" pitchFamily="34" charset="0"/>
                <a:cs typeface="Segoe UI Semibold" panose="020B0702040204020203" pitchFamily="34" charset="0"/>
              </a:rPr>
              <a:t>综合</a:t>
            </a:r>
            <a:r>
              <a:rPr lang="en-US" altLang="zh-CN" sz="2000" dirty="0">
                <a:solidFill>
                  <a:schemeClr val="bg2">
                    <a:lumMod val="25000"/>
                  </a:schemeClr>
                </a:solidFill>
                <a:latin typeface="Segoe UI Semibold" panose="020B0702040204020203" pitchFamily="34" charset="0"/>
                <a:cs typeface="Segoe UI Semibold" panose="020B0702040204020203" pitchFamily="34" charset="0"/>
              </a:rPr>
              <a:t>.</a:t>
            </a:r>
          </a:p>
          <a:p>
            <a:r>
              <a:rPr lang="en-US" altLang="zh-CN" sz="2000" dirty="0">
                <a:solidFill>
                  <a:schemeClr val="bg2">
                    <a:lumMod val="25000"/>
                  </a:schemeClr>
                </a:solidFill>
                <a:latin typeface="Segoe UI Semibold" panose="020B0702040204020203" pitchFamily="34" charset="0"/>
                <a:cs typeface="Segoe UI Semibold" panose="020B0702040204020203" pitchFamily="34" charset="0"/>
              </a:rPr>
              <a:t>(3)</a:t>
            </a:r>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其揭示的贸易格局变化特征已被许多新型工业产品的贸易发展历史证实是基本符合实际的。特别是其关于技术差别对贸易格局、比较优势、产业扩散的动态影响的分析、大大</a:t>
            </a:r>
            <a:r>
              <a:rPr lang="zh-CN" altLang="en-US" sz="2000" dirty="0">
                <a:ln w="22225">
                  <a:solidFill>
                    <a:schemeClr val="accent2"/>
                  </a:solidFill>
                  <a:prstDash val="solid"/>
                </a:ln>
                <a:solidFill>
                  <a:schemeClr val="accent2">
                    <a:lumMod val="40000"/>
                    <a:lumOff val="60000"/>
                  </a:schemeClr>
                </a:solidFill>
                <a:effectLst/>
                <a:latin typeface="Segoe UI Semibold" panose="020B0702040204020203" pitchFamily="34" charset="0"/>
                <a:cs typeface="Segoe UI Semibold" panose="020B0702040204020203" pitchFamily="34" charset="0"/>
              </a:rPr>
              <a:t>扩展和丰</a:t>
            </a:r>
            <a:r>
              <a:rPr lang="zh-CN" altLang="en-US" sz="2000" dirty="0">
                <a:solidFill>
                  <a:schemeClr val="bg2">
                    <a:lumMod val="25000"/>
                  </a:schemeClr>
                </a:solidFill>
                <a:latin typeface="Segoe UI Semibold" panose="020B0702040204020203" pitchFamily="34" charset="0"/>
                <a:cs typeface="Segoe UI Semibold" panose="020B0702040204020203" pitchFamily="34" charset="0"/>
              </a:rPr>
              <a:t>富了传统贸易理论</a:t>
            </a:r>
            <a:r>
              <a:rPr lang="zh-CN" altLang="en-US" dirty="0">
                <a:solidFill>
                  <a:schemeClr val="bg2">
                    <a:lumMod val="25000"/>
                  </a:schemeClr>
                </a:solidFill>
                <a:latin typeface="Segoe UI Semibold" panose="020B0702040204020203" pitchFamily="34" charset="0"/>
                <a:cs typeface="Segoe UI Semibold" panose="020B0702040204020203" pitchFamily="34" charset="0"/>
              </a:rPr>
              <a:t>。</a:t>
            </a:r>
          </a:p>
        </p:txBody>
      </p:sp>
      <p:sp>
        <p:nvSpPr>
          <p:cNvPr id="25"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84698" y="2204070"/>
            <a:ext cx="4524890" cy="3477875"/>
          </a:xfrm>
          <a:prstGeom prst="rect">
            <a:avLst/>
          </a:prstGeom>
          <a:noFill/>
        </p:spPr>
        <p:txBody>
          <a:bodyPr wrap="square" rtlCol="0">
            <a:spAutoFit/>
          </a:bodyPr>
          <a:lstStyle/>
          <a:p>
            <a:r>
              <a:rPr lang="en-US" altLang="zh-CN" sz="2000" dirty="0">
                <a:solidFill>
                  <a:schemeClr val="bg1"/>
                </a:solidFill>
                <a:latin typeface="Segoe UI Semibold" panose="020B0702040204020203" pitchFamily="34" charset="0"/>
                <a:cs typeface="Segoe UI Semibold" panose="020B0702040204020203" pitchFamily="34" charset="0"/>
              </a:rPr>
              <a:t>2.</a:t>
            </a:r>
            <a:r>
              <a:rPr lang="zh-CN" altLang="en-US" sz="2000" dirty="0">
                <a:solidFill>
                  <a:schemeClr val="bg1"/>
                </a:solidFill>
                <a:latin typeface="Segoe UI Semibold" panose="020B0702040204020203" pitchFamily="34" charset="0"/>
                <a:cs typeface="Segoe UI Semibold" panose="020B0702040204020203" pitchFamily="34" charset="0"/>
              </a:rPr>
              <a:t>产品生命周期理论的</a:t>
            </a:r>
            <a:r>
              <a:rPr lang="zh-CN" altLang="en-US" sz="2000" b="1" dirty="0">
                <a:solidFill>
                  <a:schemeClr val="bg1"/>
                </a:solidFill>
                <a:latin typeface="Segoe UI Semibold" panose="020B0702040204020203" pitchFamily="34" charset="0"/>
                <a:cs typeface="Segoe UI Semibold" panose="020B0702040204020203" pitchFamily="34" charset="0"/>
              </a:rPr>
              <a:t>不足之处</a:t>
            </a:r>
            <a:endParaRPr lang="en-US" altLang="zh-CN" sz="2000" b="1" dirty="0">
              <a:solidFill>
                <a:schemeClr val="bg1"/>
              </a:solidFill>
              <a:latin typeface="Segoe UI Semibold" panose="020B0702040204020203" pitchFamily="34" charset="0"/>
              <a:cs typeface="Segoe UI Semibold" panose="020B0702040204020203" pitchFamily="34" charset="0"/>
            </a:endParaRPr>
          </a:p>
          <a:p>
            <a:r>
              <a:rPr lang="zh-CN" altLang="en-US" sz="2000" dirty="0">
                <a:solidFill>
                  <a:schemeClr val="bg1"/>
                </a:solidFill>
                <a:latin typeface="Segoe UI Semibold" panose="020B0702040204020203" pitchFamily="34" charset="0"/>
                <a:cs typeface="Segoe UI Semibold" panose="020B0702040204020203" pitchFamily="34" charset="0"/>
              </a:rPr>
              <a:t>该理论对贸易格局的变化情况解释能力较强</a:t>
            </a:r>
            <a:r>
              <a:rPr lang="en-US" altLang="zh-CN" sz="2000" dirty="0">
                <a:solidFill>
                  <a:schemeClr val="bg1"/>
                </a:solidFill>
                <a:latin typeface="Segoe UI Semibold" panose="020B0702040204020203" pitchFamily="34" charset="0"/>
                <a:cs typeface="Segoe UI Semibold" panose="020B0702040204020203" pitchFamily="34" charset="0"/>
              </a:rPr>
              <a:t>,</a:t>
            </a:r>
            <a:r>
              <a:rPr lang="zh-CN" altLang="en-US" sz="2000" dirty="0">
                <a:solidFill>
                  <a:schemeClr val="bg1"/>
                </a:solidFill>
                <a:latin typeface="Segoe UI Semibold" panose="020B0702040204020203" pitchFamily="34" charset="0"/>
                <a:cs typeface="Segoe UI Semibold" panose="020B0702040204020203" pitchFamily="34" charset="0"/>
              </a:rPr>
              <a:t>但是</a:t>
            </a:r>
            <a:r>
              <a:rPr lang="en-US" altLang="zh-CN" sz="2000" dirty="0">
                <a:solidFill>
                  <a:schemeClr val="bg1"/>
                </a:solidFill>
                <a:latin typeface="Segoe UI Semibold" panose="020B0702040204020203" pitchFamily="34" charset="0"/>
                <a:cs typeface="Segoe UI Semibold" panose="020B0702040204020203" pitchFamily="34" charset="0"/>
              </a:rPr>
              <a:t>,</a:t>
            </a:r>
            <a:r>
              <a:rPr lang="zh-CN" altLang="en-US" sz="2000" dirty="0">
                <a:solidFill>
                  <a:schemeClr val="bg1"/>
                </a:solidFill>
                <a:latin typeface="Segoe UI Semibold" panose="020B0702040204020203" pitchFamily="34" charset="0"/>
                <a:cs typeface="Segoe UI Semibold" panose="020B0702040204020203" pitchFamily="34" charset="0"/>
              </a:rPr>
              <a:t>对于</a:t>
            </a:r>
            <a:r>
              <a:rPr lang="zh-CN" altLang="en-US" sz="2000" dirty="0">
                <a:ln w="22225">
                  <a:solidFill>
                    <a:schemeClr val="accent2"/>
                  </a:solidFill>
                  <a:prstDash val="solid"/>
                </a:ln>
                <a:solidFill>
                  <a:schemeClr val="accent2">
                    <a:lumMod val="40000"/>
                    <a:lumOff val="60000"/>
                  </a:schemeClr>
                </a:solidFill>
                <a:effectLst/>
                <a:latin typeface="Segoe UI Semibold" panose="020B0702040204020203" pitchFamily="34" charset="0"/>
                <a:cs typeface="Segoe UI Semibold" panose="020B0702040204020203" pitchFamily="34" charset="0"/>
              </a:rPr>
              <a:t>贸易收益的分配问题</a:t>
            </a:r>
            <a:r>
              <a:rPr lang="zh-CN" altLang="en-US" sz="2000" dirty="0">
                <a:solidFill>
                  <a:schemeClr val="bg1"/>
                </a:solidFill>
                <a:latin typeface="Segoe UI Semibold" panose="020B0702040204020203" pitchFamily="34" charset="0"/>
                <a:cs typeface="Segoe UI Semibold" panose="020B0702040204020203" pitchFamily="34" charset="0"/>
              </a:rPr>
              <a:t>解释能力不足该理论虽然与许多产业的历史经验相符合，但并不适用所有的工业行业或工业产品</a:t>
            </a:r>
            <a:r>
              <a:rPr lang="en-US" altLang="zh-CN" sz="2000" dirty="0">
                <a:solidFill>
                  <a:schemeClr val="bg1"/>
                </a:solidFill>
                <a:latin typeface="Segoe UI Semibold" panose="020B0702040204020203" pitchFamily="34" charset="0"/>
                <a:cs typeface="Segoe UI Semibold" panose="020B0702040204020203" pitchFamily="34" charset="0"/>
              </a:rPr>
              <a:t>:</a:t>
            </a:r>
            <a:r>
              <a:rPr lang="zh-CN" altLang="en-US" sz="2000" dirty="0">
                <a:ln w="22225">
                  <a:solidFill>
                    <a:schemeClr val="accent2"/>
                  </a:solidFill>
                  <a:prstDash val="solid"/>
                </a:ln>
                <a:solidFill>
                  <a:schemeClr val="accent2">
                    <a:lumMod val="40000"/>
                    <a:lumOff val="60000"/>
                  </a:schemeClr>
                </a:solidFill>
                <a:effectLst/>
                <a:latin typeface="Segoe UI Semibold" panose="020B0702040204020203" pitchFamily="34" charset="0"/>
                <a:cs typeface="Segoe UI Semibold" panose="020B0702040204020203" pitchFamily="34" charset="0"/>
              </a:rPr>
              <a:t>现实中技术变革可能会延长缩短或中止某产品的生命周期</a:t>
            </a:r>
            <a:r>
              <a:rPr lang="zh-CN" altLang="en-US" sz="2000" dirty="0">
                <a:solidFill>
                  <a:schemeClr val="bg1"/>
                </a:solidFill>
                <a:latin typeface="Segoe UI Semibold" panose="020B0702040204020203" pitchFamily="34" charset="0"/>
                <a:cs typeface="Segoe UI Semibold" panose="020B0702040204020203" pitchFamily="34" charset="0"/>
              </a:rPr>
              <a:t>，如新技术发生飞跃性变化将导致产品更新换代，新产业在国际上的转移扩散不是无条件的</a:t>
            </a:r>
            <a:r>
              <a:rPr lang="en-US" altLang="zh-CN" sz="2000" dirty="0">
                <a:solidFill>
                  <a:schemeClr val="bg1"/>
                </a:solidFill>
                <a:latin typeface="Segoe UI Semibold" panose="020B0702040204020203" pitchFamily="34" charset="0"/>
                <a:cs typeface="Segoe UI Semibold" panose="020B0702040204020203" pitchFamily="34" charset="0"/>
              </a:rPr>
              <a:t>,</a:t>
            </a:r>
            <a:r>
              <a:rPr lang="zh-CN" altLang="en-US" sz="2000" dirty="0">
                <a:solidFill>
                  <a:schemeClr val="bg1"/>
                </a:solidFill>
                <a:latin typeface="Segoe UI Semibold" panose="020B0702040204020203" pitchFamily="34" charset="0"/>
                <a:cs typeface="Segoe UI Semibold" panose="020B0702040204020203" pitchFamily="34" charset="0"/>
              </a:rPr>
              <a:t>它需要一系列的社会经济环境条件才能实现。</a:t>
            </a: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7281425" y="979359"/>
            <a:ext cx="573036" cy="573036"/>
            <a:chOff x="7281425" y="979359"/>
            <a:chExt cx="573036" cy="573036"/>
          </a:xfrm>
        </p:grpSpPr>
        <p:sp>
          <p:nvSpPr>
            <p:cNvPr id="20" name="椭圆 19"/>
            <p:cNvSpPr/>
            <p:nvPr/>
          </p:nvSpPr>
          <p:spPr>
            <a:xfrm>
              <a:off x="7281425" y="979359"/>
              <a:ext cx="573036" cy="573036"/>
            </a:xfrm>
            <a:prstGeom prst="ellipse">
              <a:avLst/>
            </a:prstGeom>
            <a:gradFill>
              <a:gsLst>
                <a:gs pos="0">
                  <a:srgbClr val="FF8F68"/>
                </a:gs>
                <a:gs pos="97000">
                  <a:srgbClr val="EC354A"/>
                </a:gs>
              </a:gsLst>
              <a:path path="circle">
                <a:fillToRect l="50000" t="50000" r="50000" b="50000"/>
              </a:path>
            </a:gra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7423639" y="1132219"/>
              <a:ext cx="288608" cy="262891"/>
              <a:chOff x="9922987" y="3988435"/>
              <a:chExt cx="288608" cy="262891"/>
            </a:xfrm>
          </p:grpSpPr>
          <p:sp>
            <p:nvSpPr>
              <p:cNvPr id="27" name="Freeform 21"/>
              <p:cNvSpPr/>
              <p:nvPr/>
            </p:nvSpPr>
            <p:spPr bwMode="auto">
              <a:xfrm>
                <a:off x="9965849" y="4085590"/>
                <a:ext cx="202883" cy="165735"/>
              </a:xfrm>
              <a:custGeom>
                <a:avLst/>
                <a:gdLst>
                  <a:gd name="T0" fmla="*/ 213 w 213"/>
                  <a:gd name="T1" fmla="*/ 0 h 174"/>
                  <a:gd name="T2" fmla="*/ 213 w 213"/>
                  <a:gd name="T3" fmla="*/ 174 h 174"/>
                  <a:gd name="T4" fmla="*/ 0 w 213"/>
                  <a:gd name="T5" fmla="*/ 174 h 174"/>
                  <a:gd name="T6" fmla="*/ 0 w 213"/>
                  <a:gd name="T7" fmla="*/ 0 h 174"/>
                </a:gdLst>
                <a:ahLst/>
                <a:cxnLst>
                  <a:cxn ang="0">
                    <a:pos x="T0" y="T1"/>
                  </a:cxn>
                  <a:cxn ang="0">
                    <a:pos x="T2" y="T3"/>
                  </a:cxn>
                  <a:cxn ang="0">
                    <a:pos x="T4" y="T5"/>
                  </a:cxn>
                  <a:cxn ang="0">
                    <a:pos x="T6" y="T7"/>
                  </a:cxn>
                </a:cxnLst>
                <a:rect l="0" t="0" r="r" b="b"/>
                <a:pathLst>
                  <a:path w="213" h="174">
                    <a:moveTo>
                      <a:pt x="213" y="0"/>
                    </a:moveTo>
                    <a:lnTo>
                      <a:pt x="213" y="174"/>
                    </a:lnTo>
                    <a:lnTo>
                      <a:pt x="0" y="174"/>
                    </a:lnTo>
                    <a:lnTo>
                      <a:pt x="0" y="0"/>
                    </a:lnTo>
                  </a:path>
                </a:pathLst>
              </a:cu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8" name="Freeform 22"/>
              <p:cNvSpPr/>
              <p:nvPr/>
            </p:nvSpPr>
            <p:spPr bwMode="auto">
              <a:xfrm>
                <a:off x="9922987" y="3988435"/>
                <a:ext cx="288608" cy="135255"/>
              </a:xfrm>
              <a:custGeom>
                <a:avLst/>
                <a:gdLst>
                  <a:gd name="T0" fmla="*/ 0 w 303"/>
                  <a:gd name="T1" fmla="*/ 142 h 142"/>
                  <a:gd name="T2" fmla="*/ 151 w 303"/>
                  <a:gd name="T3" fmla="*/ 0 h 142"/>
                  <a:gd name="T4" fmla="*/ 303 w 303"/>
                  <a:gd name="T5" fmla="*/ 142 h 142"/>
                </a:gdLst>
                <a:ahLst/>
                <a:cxnLst>
                  <a:cxn ang="0">
                    <a:pos x="T0" y="T1"/>
                  </a:cxn>
                  <a:cxn ang="0">
                    <a:pos x="T2" y="T3"/>
                  </a:cxn>
                  <a:cxn ang="0">
                    <a:pos x="T4" y="T5"/>
                  </a:cxn>
                </a:cxnLst>
                <a:rect l="0" t="0" r="r" b="b"/>
                <a:pathLst>
                  <a:path w="303" h="142">
                    <a:moveTo>
                      <a:pt x="0" y="142"/>
                    </a:moveTo>
                    <a:lnTo>
                      <a:pt x="151" y="0"/>
                    </a:lnTo>
                    <a:lnTo>
                      <a:pt x="303" y="142"/>
                    </a:lnTo>
                  </a:path>
                </a:pathLst>
              </a:cu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9" name="Rectangle 23"/>
              <p:cNvSpPr>
                <a:spLocks noChangeArrowheads="1"/>
              </p:cNvSpPr>
              <p:nvPr/>
            </p:nvSpPr>
            <p:spPr bwMode="auto">
              <a:xfrm>
                <a:off x="10031572" y="4155123"/>
                <a:ext cx="71438" cy="96203"/>
              </a:xfrm>
              <a:prstGeom prst="rect">
                <a:avLst/>
              </a:pr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grpSp>
        <p:nvGrpSpPr>
          <p:cNvPr id="7" name="组合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941644" y="5109330"/>
            <a:ext cx="573036" cy="573036"/>
            <a:chOff x="4941644" y="5109330"/>
            <a:chExt cx="573036" cy="573036"/>
          </a:xfrm>
        </p:grpSpPr>
        <p:sp>
          <p:nvSpPr>
            <p:cNvPr id="22" name="椭圆 21"/>
            <p:cNvSpPr/>
            <p:nvPr/>
          </p:nvSpPr>
          <p:spPr>
            <a:xfrm>
              <a:off x="4941644" y="5109330"/>
              <a:ext cx="573036" cy="573036"/>
            </a:xfrm>
            <a:prstGeom prst="ellipse">
              <a:avLst/>
            </a:prstGeom>
            <a:gradFill>
              <a:gsLst>
                <a:gs pos="0">
                  <a:srgbClr val="FF8F68"/>
                </a:gs>
                <a:gs pos="97000">
                  <a:srgbClr val="EC354A"/>
                </a:gs>
              </a:gsLst>
              <a:path path="circle">
                <a:fillToRect l="50000" t="50000" r="50000" b="50000"/>
              </a:path>
            </a:gradFill>
            <a:ln>
              <a:noFill/>
            </a:ln>
            <a:effectLst>
              <a:outerShdw blurRad="508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 name="组合 32"/>
            <p:cNvGrpSpPr/>
            <p:nvPr/>
          </p:nvGrpSpPr>
          <p:grpSpPr>
            <a:xfrm>
              <a:off x="5087896" y="5312148"/>
              <a:ext cx="280531" cy="167399"/>
              <a:chOff x="10785113" y="3437094"/>
              <a:chExt cx="280531" cy="167399"/>
            </a:xfrm>
          </p:grpSpPr>
          <p:sp>
            <p:nvSpPr>
              <p:cNvPr id="34" name="Freeform 87"/>
              <p:cNvSpPr/>
              <p:nvPr/>
            </p:nvSpPr>
            <p:spPr bwMode="auto">
              <a:xfrm>
                <a:off x="10785113" y="3437094"/>
                <a:ext cx="280531" cy="167399"/>
              </a:xfrm>
              <a:custGeom>
                <a:avLst/>
                <a:gdLst>
                  <a:gd name="T0" fmla="*/ 24 w 129"/>
                  <a:gd name="T1" fmla="*/ 29 h 77"/>
                  <a:gd name="T2" fmla="*/ 25 w 129"/>
                  <a:gd name="T3" fmla="*/ 30 h 77"/>
                  <a:gd name="T4" fmla="*/ 62 w 129"/>
                  <a:gd name="T5" fmla="*/ 0 h 77"/>
                  <a:gd name="T6" fmla="*/ 97 w 129"/>
                  <a:gd name="T7" fmla="*/ 22 h 77"/>
                  <a:gd name="T8" fmla="*/ 101 w 129"/>
                  <a:gd name="T9" fmla="*/ 21 h 77"/>
                  <a:gd name="T10" fmla="*/ 129 w 129"/>
                  <a:gd name="T11" fmla="*/ 49 h 77"/>
                  <a:gd name="T12" fmla="*/ 101 w 129"/>
                  <a:gd name="T13" fmla="*/ 77 h 77"/>
                  <a:gd name="T14" fmla="*/ 24 w 129"/>
                  <a:gd name="T15" fmla="*/ 77 h 77"/>
                  <a:gd name="T16" fmla="*/ 0 w 129"/>
                  <a:gd name="T17" fmla="*/ 53 h 77"/>
                  <a:gd name="T18" fmla="*/ 24 w 129"/>
                  <a:gd name="T19" fmla="*/ 2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77">
                    <a:moveTo>
                      <a:pt x="24" y="29"/>
                    </a:moveTo>
                    <a:cubicBezTo>
                      <a:pt x="25" y="29"/>
                      <a:pt x="25" y="30"/>
                      <a:pt x="25" y="30"/>
                    </a:cubicBezTo>
                    <a:cubicBezTo>
                      <a:pt x="29" y="13"/>
                      <a:pt x="44" y="0"/>
                      <a:pt x="62" y="0"/>
                    </a:cubicBezTo>
                    <a:cubicBezTo>
                      <a:pt x="77" y="0"/>
                      <a:pt x="90" y="9"/>
                      <a:pt x="97" y="22"/>
                    </a:cubicBezTo>
                    <a:cubicBezTo>
                      <a:pt x="98" y="22"/>
                      <a:pt x="99" y="21"/>
                      <a:pt x="101" y="21"/>
                    </a:cubicBezTo>
                    <a:cubicBezTo>
                      <a:pt x="116" y="21"/>
                      <a:pt x="129" y="34"/>
                      <a:pt x="129" y="49"/>
                    </a:cubicBezTo>
                    <a:cubicBezTo>
                      <a:pt x="129" y="65"/>
                      <a:pt x="116" y="77"/>
                      <a:pt x="101" y="77"/>
                    </a:cubicBezTo>
                    <a:cubicBezTo>
                      <a:pt x="24" y="77"/>
                      <a:pt x="24" y="77"/>
                      <a:pt x="24" y="77"/>
                    </a:cubicBezTo>
                    <a:cubicBezTo>
                      <a:pt x="11" y="77"/>
                      <a:pt x="0" y="66"/>
                      <a:pt x="0" y="53"/>
                    </a:cubicBezTo>
                    <a:cubicBezTo>
                      <a:pt x="0" y="40"/>
                      <a:pt x="11" y="29"/>
                      <a:pt x="24" y="29"/>
                    </a:cubicBezTo>
                    <a:close/>
                  </a:path>
                </a:pathLst>
              </a:cu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5" name="Freeform 88"/>
              <p:cNvSpPr/>
              <p:nvPr/>
            </p:nvSpPr>
            <p:spPr bwMode="auto">
              <a:xfrm>
                <a:off x="10958950" y="3483082"/>
                <a:ext cx="106694" cy="121410"/>
              </a:xfrm>
              <a:custGeom>
                <a:avLst/>
                <a:gdLst>
                  <a:gd name="T0" fmla="*/ 21 w 49"/>
                  <a:gd name="T1" fmla="*/ 56 h 56"/>
                  <a:gd name="T2" fmla="*/ 49 w 49"/>
                  <a:gd name="T3" fmla="*/ 28 h 56"/>
                  <a:gd name="T4" fmla="*/ 21 w 49"/>
                  <a:gd name="T5" fmla="*/ 0 h 56"/>
                  <a:gd name="T6" fmla="*/ 0 w 49"/>
                  <a:gd name="T7" fmla="*/ 10 h 56"/>
                </a:gdLst>
                <a:ahLst/>
                <a:cxnLst>
                  <a:cxn ang="0">
                    <a:pos x="T0" y="T1"/>
                  </a:cxn>
                  <a:cxn ang="0">
                    <a:pos x="T2" y="T3"/>
                  </a:cxn>
                  <a:cxn ang="0">
                    <a:pos x="T4" y="T5"/>
                  </a:cxn>
                  <a:cxn ang="0">
                    <a:pos x="T6" y="T7"/>
                  </a:cxn>
                </a:cxnLst>
                <a:rect l="0" t="0" r="r" b="b"/>
                <a:pathLst>
                  <a:path w="49" h="56">
                    <a:moveTo>
                      <a:pt x="21" y="56"/>
                    </a:moveTo>
                    <a:cubicBezTo>
                      <a:pt x="36" y="56"/>
                      <a:pt x="49" y="44"/>
                      <a:pt x="49" y="28"/>
                    </a:cubicBezTo>
                    <a:cubicBezTo>
                      <a:pt x="49" y="13"/>
                      <a:pt x="36" y="0"/>
                      <a:pt x="21" y="0"/>
                    </a:cubicBezTo>
                    <a:cubicBezTo>
                      <a:pt x="13" y="0"/>
                      <a:pt x="5" y="4"/>
                      <a:pt x="0" y="10"/>
                    </a:cubicBezTo>
                  </a:path>
                </a:pathLst>
              </a:cu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8"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par>
                                <p:cTn id="11" presetID="10" presetClass="entr" presetSubtype="0" fill="hold" grpId="0" nodeType="withEffect">
                                  <p:stCondLst>
                                    <p:cond delay="0"/>
                                  </p:stCondLst>
                                  <p:iterate type="lt">
                                    <p:tmPct val="10000"/>
                                  </p:iterate>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10" presetClass="entr" presetSubtype="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10"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42" presetClass="path" presetSubtype="0" accel="50000" decel="50000" fill="hold" nodeType="withEffect">
                                  <p:stCondLst>
                                    <p:cond delay="0"/>
                                  </p:stCondLst>
                                  <p:childTnLst>
                                    <p:animMotion origin="layout" path="M -3.125E-6 -7.40741E-7 L -0.27721 0.86412 " pathEditMode="relative" rAng="0" ptsTypes="AA">
                                      <p:cBhvr>
                                        <p:cTn id="21" dur="2000" spd="-100000" fill="hold"/>
                                        <p:tgtEl>
                                          <p:spTgt spid="2"/>
                                        </p:tgtEl>
                                        <p:attrNameLst>
                                          <p:attrName>ppt_x</p:attrName>
                                          <p:attrName>ppt_y</p:attrName>
                                        </p:attrNameLst>
                                      </p:cBhvr>
                                      <p:rCtr x="-13867" y="43194"/>
                                    </p:animMotion>
                                  </p:childTnLst>
                                </p:cTn>
                              </p:par>
                              <p:par>
                                <p:cTn id="22" presetID="42" presetClass="path" presetSubtype="0" accel="50000" decel="50000" fill="hold" nodeType="withEffect">
                                  <p:stCondLst>
                                    <p:cond delay="0"/>
                                  </p:stCondLst>
                                  <p:childTnLst>
                                    <p:animMotion origin="layout" path="M 3.95833E-6 -4.07407E-6 L -0.09115 0.27385 " pathEditMode="relative" rAng="0" ptsTypes="AA">
                                      <p:cBhvr>
                                        <p:cTn id="23" dur="2000" spd="-100000" fill="hold"/>
                                        <p:tgtEl>
                                          <p:spTgt spid="7"/>
                                        </p:tgtEl>
                                        <p:attrNameLst>
                                          <p:attrName>ppt_x</p:attrName>
                                          <p:attrName>ppt_y</p:attrName>
                                        </p:attrNameLst>
                                      </p:cBhvr>
                                      <p:rCtr x="-4557" y="136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3" grpId="0"/>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六边形 1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rot="16200000">
            <a:off x="6627212" y="1156353"/>
            <a:ext cx="5318106" cy="4584574"/>
          </a:xfrm>
          <a:prstGeom prst="hexagon">
            <a:avLst>
              <a:gd name="adj" fmla="val 15275"/>
              <a:gd name="vf" fmla="val 115470"/>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465521" y="920570"/>
            <a:ext cx="2031325" cy="646331"/>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理论内容</a:t>
            </a:r>
          </a:p>
        </p:txBody>
      </p:sp>
      <p:cxnSp>
        <p:nvCxnSpPr>
          <p:cNvPr id="5" name="直接连接符 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1586132" y="2641595"/>
            <a:ext cx="706902" cy="0"/>
          </a:xfrm>
          <a:prstGeom prst="line">
            <a:avLst/>
          </a:prstGeom>
          <a:ln w="762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7"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290785" y="2962439"/>
            <a:ext cx="5358472" cy="2677656"/>
          </a:xfrm>
          <a:prstGeom prst="rect">
            <a:avLst/>
          </a:prstGeom>
          <a:noFill/>
        </p:spPr>
        <p:txBody>
          <a:bodyPr wrap="square" rtlCol="0">
            <a:spAutoFit/>
          </a:bodyPr>
          <a:lstStyle/>
          <a:p>
            <a:pPr marL="457200" indent="-457200">
              <a:buFont typeface="+mj-lt"/>
              <a:buAutoNum type="arabicPeriod"/>
            </a:pPr>
            <a:r>
              <a:rPr lang="zh-CN" altLang="en-US" sz="2400" dirty="0">
                <a:solidFill>
                  <a:schemeClr val="bg2">
                    <a:lumMod val="25000"/>
                  </a:schemeClr>
                </a:solidFill>
                <a:latin typeface="Segoe UI Light" panose="020B0502040204020203" pitchFamily="34" charset="0"/>
                <a:cs typeface="Segoe UI Light" panose="020B0502040204020203" pitchFamily="34" charset="0"/>
              </a:rPr>
              <a:t>国与国之间的信息传递受到限制；</a:t>
            </a:r>
          </a:p>
          <a:p>
            <a:pPr marL="457200" indent="-457200">
              <a:buFont typeface="+mj-lt"/>
              <a:buAutoNum type="arabicPeriod"/>
            </a:pPr>
            <a:r>
              <a:rPr lang="zh-CN" altLang="en-US" sz="2400" dirty="0">
                <a:solidFill>
                  <a:schemeClr val="bg2">
                    <a:lumMod val="25000"/>
                  </a:schemeClr>
                </a:solidFill>
                <a:latin typeface="Segoe UI Light" panose="020B0502040204020203" pitchFamily="34" charset="0"/>
                <a:cs typeface="Segoe UI Light" panose="020B0502040204020203" pitchFamily="34" charset="0"/>
              </a:rPr>
              <a:t>生产函数是可变的，而且当生产达到一定水平后会产生规模经济；</a:t>
            </a:r>
          </a:p>
          <a:p>
            <a:pPr marL="457200" indent="-457200">
              <a:buFont typeface="+mj-lt"/>
              <a:buAutoNum type="arabicPeriod"/>
            </a:pPr>
            <a:r>
              <a:rPr lang="zh-CN" altLang="en-US" sz="2400" dirty="0">
                <a:solidFill>
                  <a:schemeClr val="bg2">
                    <a:lumMod val="25000"/>
                  </a:schemeClr>
                </a:solidFill>
                <a:latin typeface="Segoe UI Light" panose="020B0502040204020203" pitchFamily="34" charset="0"/>
                <a:cs typeface="Segoe UI Light" panose="020B0502040204020203" pitchFamily="34" charset="0"/>
              </a:rPr>
              <a:t>产品在其生命周期各阶段所表现的要素密集特点是各不相同的；</a:t>
            </a:r>
          </a:p>
          <a:p>
            <a:pPr marL="457200" indent="-457200">
              <a:buFont typeface="+mj-lt"/>
              <a:buAutoNum type="arabicPeriod"/>
            </a:pPr>
            <a:r>
              <a:rPr lang="zh-CN" altLang="en-US" sz="2400" dirty="0">
                <a:solidFill>
                  <a:schemeClr val="bg2">
                    <a:lumMod val="25000"/>
                  </a:schemeClr>
                </a:solidFill>
                <a:latin typeface="Segoe UI Light" panose="020B0502040204020203" pitchFamily="34" charset="0"/>
                <a:cs typeface="Segoe UI Light" panose="020B0502040204020203" pitchFamily="34" charset="0"/>
              </a:rPr>
              <a:t>不同收入水平的国家的需求和消费结构是有差异的。</a:t>
            </a:r>
          </a:p>
        </p:txBody>
      </p:sp>
      <p:sp>
        <p:nvSpPr>
          <p:cNvPr id="2"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
        <p:nvSpPr>
          <p:cNvPr id="3" name="文本框 2"/>
          <p:cNvSpPr txBox="1"/>
          <p:nvPr/>
        </p:nvSpPr>
        <p:spPr>
          <a:xfrm>
            <a:off x="1465409" y="2022724"/>
            <a:ext cx="1129772" cy="523220"/>
          </a:xfrm>
          <a:prstGeom prst="rect">
            <a:avLst/>
          </a:prstGeom>
          <a:noFill/>
        </p:spPr>
        <p:txBody>
          <a:bodyPr wrap="square" rtlCol="0">
            <a:spAutoFit/>
          </a:bodyPr>
          <a:lstStyle/>
          <a:p>
            <a:r>
              <a:rPr lang="zh-CN" altLang="en-US" sz="2800" dirty="0">
                <a:latin typeface="微软雅黑 Light" panose="020B0502040204020203" pitchFamily="34" charset="-122"/>
                <a:ea typeface="微软雅黑 Light" panose="020B0502040204020203" pitchFamily="34" charset="-122"/>
              </a:rPr>
              <a:t>假设</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2" presetClass="entr" presetSubtype="8" fill="hold" nodeType="withEffect" p14:presetBounceEnd="56000">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14:bounceEnd="56000">
                                          <p:cBhvr additive="base">
                                            <p:cTn id="13" dur="2000" fill="hold"/>
                                            <p:tgtEl>
                                              <p:spTgt spid="5"/>
                                            </p:tgtEl>
                                            <p:attrNameLst>
                                              <p:attrName>ppt_x</p:attrName>
                                            </p:attrNameLst>
                                          </p:cBhvr>
                                          <p:tavLst>
                                            <p:tav tm="0">
                                              <p:val>
                                                <p:strVal val="0-#ppt_w/2"/>
                                              </p:val>
                                            </p:tav>
                                            <p:tav tm="100000">
                                              <p:val>
                                                <p:strVal val="#ppt_x"/>
                                              </p:val>
                                            </p:tav>
                                          </p:tavLst>
                                        </p:anim>
                                        <p:anim calcmode="lin" valueType="num" p14:bounceEnd="56000">
                                          <p:cBhvr additive="base">
                                            <p:cTn id="14" dur="2000" fill="hold"/>
                                            <p:tgtEl>
                                              <p:spTgt spid="5"/>
                                            </p:tgtEl>
                                            <p:attrNameLst>
                                              <p:attrName>ppt_y</p:attrName>
                                            </p:attrNameLst>
                                          </p:cBhvr>
                                          <p:tavLst>
                                            <p:tav tm="0">
                                              <p:val>
                                                <p:strVal val="#ppt_y"/>
                                              </p:val>
                                            </p:tav>
                                            <p:tav tm="100000">
                                              <p:val>
                                                <p:strVal val="#ppt_y"/>
                                              </p:val>
                                            </p:tav>
                                          </p:tavLst>
                                        </p:anim>
                                      </p:childTnLst>
                                    </p:cTn>
                                  </p:par>
                                  <p:par>
                                    <p:cTn id="15" presetID="10"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par>
                                    <p:cTn id="18" presetID="37" presetClass="path" presetSubtype="0" accel="50000" decel="50000" fill="hold" grpId="1" nodeType="withEffect">
                                      <p:stCondLst>
                                        <p:cond delay="0"/>
                                      </p:stCondLst>
                                      <p:childTnLst>
                                        <p:animMotion origin="layout" path="M 3.33333E-6 -0.00023 C 0.05117 -0.0081 0.17096 -0.05047 0.24648 -0.09468 C 0.32161 -0.13889 0.39505 -0.24236 0.49687 -0.52778 " pathEditMode="relative" rAng="0" ptsTypes="AAA">
                                          <p:cBhvr>
                                            <p:cTn id="19" dur="2750" spd="-100000" fill="hold"/>
                                            <p:tgtEl>
                                              <p:spTgt spid="15"/>
                                            </p:tgtEl>
                                            <p:attrNameLst>
                                              <p:attrName>ppt_x</p:attrName>
                                              <p:attrName>ppt_y</p:attrName>
                                            </p:attrNameLst>
                                          </p:cBhvr>
                                          <p:rCtr x="24844" y="-2638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15" grpId="1" bldLvl="0" animBg="1"/>
          <p:bldP spid="4"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2" presetClass="entr" presetSubtype="8"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2000" fill="hold"/>
                                            <p:tgtEl>
                                              <p:spTgt spid="5"/>
                                            </p:tgtEl>
                                            <p:attrNameLst>
                                              <p:attrName>ppt_x</p:attrName>
                                            </p:attrNameLst>
                                          </p:cBhvr>
                                          <p:tavLst>
                                            <p:tav tm="0">
                                              <p:val>
                                                <p:strVal val="0-#ppt_w/2"/>
                                              </p:val>
                                            </p:tav>
                                            <p:tav tm="100000">
                                              <p:val>
                                                <p:strVal val="#ppt_x"/>
                                              </p:val>
                                            </p:tav>
                                          </p:tavLst>
                                        </p:anim>
                                        <p:anim calcmode="lin" valueType="num">
                                          <p:cBhvr additive="base">
                                            <p:cTn id="14" dur="2000" fill="hold"/>
                                            <p:tgtEl>
                                              <p:spTgt spid="5"/>
                                            </p:tgtEl>
                                            <p:attrNameLst>
                                              <p:attrName>ppt_y</p:attrName>
                                            </p:attrNameLst>
                                          </p:cBhvr>
                                          <p:tavLst>
                                            <p:tav tm="0">
                                              <p:val>
                                                <p:strVal val="#ppt_y"/>
                                              </p:val>
                                            </p:tav>
                                            <p:tav tm="100000">
                                              <p:val>
                                                <p:strVal val="#ppt_y"/>
                                              </p:val>
                                            </p:tav>
                                          </p:tavLst>
                                        </p:anim>
                                      </p:childTnLst>
                                    </p:cTn>
                                  </p:par>
                                  <p:par>
                                    <p:cTn id="15" presetID="10"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par>
                                    <p:cTn id="18" presetID="37" presetClass="path" presetSubtype="0" accel="50000" decel="50000" fill="hold" grpId="1" nodeType="withEffect">
                                      <p:stCondLst>
                                        <p:cond delay="0"/>
                                      </p:stCondLst>
                                      <p:childTnLst>
                                        <p:animMotion origin="layout" path="M 3.33333E-6 -0.00023 C 0.05117 -0.0081 0.17096 -0.05047 0.24648 -0.09468 C 0.32161 -0.13889 0.39505 -0.24236 0.49687 -0.52778 " pathEditMode="relative" rAng="0" ptsTypes="AAA">
                                          <p:cBhvr>
                                            <p:cTn id="19" dur="2750" spd="-100000" fill="hold"/>
                                            <p:tgtEl>
                                              <p:spTgt spid="15"/>
                                            </p:tgtEl>
                                            <p:attrNameLst>
                                              <p:attrName>ppt_x</p:attrName>
                                              <p:attrName>ppt_y</p:attrName>
                                            </p:attrNameLst>
                                          </p:cBhvr>
                                          <p:rCtr x="24844" y="-2638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15" grpId="1" bldLvl="0" animBg="1"/>
          <p:bldP spid="4" grpId="0"/>
          <p:bldP spid="7"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contrast="-20000"/>
                    </a14:imgEffect>
                    <a14:imgEffect>
                      <a14:colorTemperature colorTemp="4700"/>
                    </a14:imgEffect>
                    <a14:imgEffect>
                      <a14:saturation sat="33000"/>
                    </a14:imgEffect>
                  </a14:imgLayer>
                </a14:imgProps>
              </a:ext>
              <a:ext uri="{28A0092B-C50C-407E-A947-70E740481C1C}">
                <a14:useLocalDpi xmlns:a14="http://schemas.microsoft.com/office/drawing/2010/main" val="0"/>
              </a:ext>
            </a:extLst>
          </a:blip>
          <a:srcRect t="7803" b="7929"/>
          <a:stretch>
            <a:fillRect/>
          </a:stretch>
        </p:blipFill>
        <p:spPr>
          <a:xfrm>
            <a:off x="0" y="0"/>
            <a:ext cx="12192000" cy="6858000"/>
          </a:xfrm>
          <a:prstGeom prst="rect">
            <a:avLst/>
          </a:prstGeom>
        </p:spPr>
      </p:pic>
      <p:sp>
        <p:nvSpPr>
          <p:cNvPr id="7" name="矩形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5100" y="-149225"/>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5336383" y="537665"/>
            <a:ext cx="4093210" cy="922020"/>
          </a:xfrm>
          <a:prstGeom prst="rect">
            <a:avLst/>
          </a:prstGeom>
          <a:noFill/>
        </p:spPr>
        <p:txBody>
          <a:bodyPr wrap="none" rtlCol="0">
            <a:spAutoFit/>
          </a:bodyPr>
          <a:lstStyle/>
          <a:p>
            <a:r>
              <a:rPr lang="en-US" altLang="zh-CN" sz="54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汉仪颜楷简" panose="00020600040101010101" charset="-122"/>
              </a:rPr>
              <a:t>References</a:t>
            </a:r>
            <a:r>
              <a:rPr lang="zh-CN" altLang="en-US" sz="5400" b="1" dirty="0">
                <a:gradFill flip="none" rotWithShape="1">
                  <a:gsLst>
                    <a:gs pos="0">
                      <a:srgbClr val="FF8F68"/>
                    </a:gs>
                    <a:gs pos="97000">
                      <a:srgbClr val="EC354A"/>
                    </a:gs>
                  </a:gsLst>
                  <a:lin ang="0" scaled="1"/>
                  <a:tileRect/>
                </a:gradFill>
                <a:latin typeface="汉仪颜楷简" panose="00020600040101010101" charset="-122"/>
                <a:ea typeface="汉仪颜楷简" panose="00020600040101010101" charset="-122"/>
                <a:cs typeface="汉仪颜楷简" panose="00020600040101010101" charset="-122"/>
              </a:rPr>
              <a:t>：</a:t>
            </a:r>
          </a:p>
        </p:txBody>
      </p:sp>
      <p:cxnSp>
        <p:nvCxnSpPr>
          <p:cNvPr id="9" name="直接连接符 8"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5245100" y="145968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5246656" y="1452343"/>
            <a:ext cx="6723987" cy="5324535"/>
          </a:xfrm>
          <a:prstGeom prst="rect">
            <a:avLst/>
          </a:prstGeom>
          <a:noFill/>
        </p:spPr>
        <p:txBody>
          <a:bodyPr wrap="square" rtlCol="0">
            <a:spAutoFit/>
          </a:bodyPr>
          <a:lstStyle/>
          <a:p>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1.</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产品生命周期理论与国际贸易模式研究</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基于空调行业的分析，李雯（中国人民大学）</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.2017</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年</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3</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月</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p>
          <a:p>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2.</a:t>
            </a:r>
            <a:r>
              <a:rPr lang="en-US" altLang="zh-CN" dirty="0"/>
              <a:t> </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Wells L 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 Product Life Cycle for International Trade?[J]</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Journal of Marketing</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1968</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32(3)</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1-6</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a:t>
            </a:r>
            <a:endPar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endParaRPr>
          </a:p>
          <a:p>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3.《</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国际贸易学</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董瑾</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机械工业出版社</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第三版</a:t>
            </a:r>
            <a:endPar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endParaRPr>
          </a:p>
          <a:p>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4.《</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新编国际贸易国际金融</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邹根宝</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上海人民出版社</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.2004</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年版</a:t>
            </a:r>
            <a:endPar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endParaRPr>
          </a:p>
          <a:p>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5.《</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国际贸易</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原理</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政策</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实务</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陈宪</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立信会计出版社</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第二版</a:t>
            </a:r>
            <a:endPar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endParaRPr>
          </a:p>
          <a:p>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6.《</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国际贸易理论与政策</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李宏 赵晓晨</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清华大学出版社</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北京交通大学出版社</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p>
          <a:p>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7.《</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国际贸易</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易纲 海闻</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格致出版社 上海人民出版社</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p>
          <a:p>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8.</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蒲延杰</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李晓婉</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产品生命周期模型及其对发展中国家的现实意义</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[J].</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贵阳学院学报</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社会科学版</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),2007,No.6,70-75.</a:t>
            </a:r>
          </a:p>
          <a:p>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9.</a:t>
            </a:r>
            <a:r>
              <a:rPr lang="zh-CN" altLang="en-US" sz="2000" dirty="0">
                <a:solidFill>
                  <a:schemeClr val="bg1"/>
                </a:solidFill>
                <a:latin typeface="汉仪颜楷简" panose="00020600040101010101" charset="-122"/>
                <a:ea typeface="汉仪颜楷简" panose="00020600040101010101" charset="-122"/>
                <a:cs typeface="汉仪颜楷简" panose="00020600040101010101" charset="-122"/>
              </a:rPr>
              <a:t>源码及相关文件：</a:t>
            </a:r>
            <a:r>
              <a:rPr lang="en-US" altLang="zh-CN" sz="2000" dirty="0">
                <a:solidFill>
                  <a:schemeClr val="bg1"/>
                </a:solidFill>
                <a:latin typeface="汉仪颜楷简" panose="00020600040101010101" charset="-122"/>
                <a:ea typeface="汉仪颜楷简" panose="00020600040101010101" charset="-122"/>
                <a:cs typeface="汉仪颜楷简" panose="00020600040101010101" charset="-122"/>
              </a:rPr>
              <a:t>https://github.com/Thousand20/Undergraduate-data-processing</a:t>
            </a:r>
          </a:p>
        </p:txBody>
      </p:sp>
      <p:sp>
        <p:nvSpPr>
          <p:cNvPr id="32" name="任意多边形 31"/>
          <p:cNvSpPr/>
          <p:nvPr/>
        </p:nvSpPr>
        <p:spPr>
          <a:xfrm>
            <a:off x="1795145" y="2152650"/>
            <a:ext cx="1961515" cy="2254250"/>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noFill/>
          <a:ln w="76200">
            <a:solidFill>
              <a:schemeClr val="bg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2320" tIns="313011" rIns="272320" bIns="313011" numCol="1" spcCol="1270" anchor="ctr" anchorCtr="0">
            <a:noAutofit/>
          </a:bodyPr>
          <a:lstStyle/>
          <a:p>
            <a:pPr lvl="0" algn="ctr" defTabSz="1600200">
              <a:lnSpc>
                <a:spcPct val="90000"/>
              </a:lnSpc>
              <a:spcBef>
                <a:spcPct val="0"/>
              </a:spcBef>
              <a:spcAft>
                <a:spcPct val="35000"/>
              </a:spcAft>
            </a:pPr>
            <a:endParaRPr lang="zh-CN" altLang="en-US" sz="3600" kern="1200"/>
          </a:p>
        </p:txBody>
      </p:sp>
      <p:sp>
        <p:nvSpPr>
          <p:cNvPr id="2"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2" presetClass="entr" presetSubtype="8" fill="hold" nodeType="withEffect" p14:presetBounceEnd="56000">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14:bounceEnd="56000">
                                          <p:cBhvr additive="base">
                                            <p:cTn id="13" dur="2000" fill="hold"/>
                                            <p:tgtEl>
                                              <p:spTgt spid="9"/>
                                            </p:tgtEl>
                                            <p:attrNameLst>
                                              <p:attrName>ppt_x</p:attrName>
                                            </p:attrNameLst>
                                          </p:cBhvr>
                                          <p:tavLst>
                                            <p:tav tm="0">
                                              <p:val>
                                                <p:strVal val="0-#ppt_w/2"/>
                                              </p:val>
                                            </p:tav>
                                            <p:tav tm="100000">
                                              <p:val>
                                                <p:strVal val="#ppt_x"/>
                                              </p:val>
                                            </p:tav>
                                          </p:tavLst>
                                        </p:anim>
                                        <p:anim calcmode="lin" valueType="num" p14:bounceEnd="56000">
                                          <p:cBhvr additive="base">
                                            <p:cTn id="14" dur="2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2" presetClass="entr" presetSubtype="8"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2000" fill="hold"/>
                                            <p:tgtEl>
                                              <p:spTgt spid="9"/>
                                            </p:tgtEl>
                                            <p:attrNameLst>
                                              <p:attrName>ppt_x</p:attrName>
                                            </p:attrNameLst>
                                          </p:cBhvr>
                                          <p:tavLst>
                                            <p:tav tm="0">
                                              <p:val>
                                                <p:strVal val="0-#ppt_w/2"/>
                                              </p:val>
                                            </p:tav>
                                            <p:tav tm="100000">
                                              <p:val>
                                                <p:strVal val="#ppt_x"/>
                                              </p:val>
                                            </p:tav>
                                          </p:tavLst>
                                        </p:anim>
                                        <p:anim calcmode="lin" valueType="num">
                                          <p:cBhvr additive="base">
                                            <p:cTn id="14" dur="2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247254"/>
            <a:ext cx="12192000" cy="6858000"/>
          </a:xfrm>
          <a:prstGeom prst="rect">
            <a:avLst/>
          </a:prstGeom>
          <a:gradFill flip="none" rotWithShape="1">
            <a:gsLst>
              <a:gs pos="0">
                <a:srgbClr val="3A4969"/>
              </a:gs>
              <a:gs pos="97000">
                <a:srgbClr val="2D374A"/>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500852" y="2445147"/>
            <a:ext cx="3190297" cy="923330"/>
          </a:xfrm>
          <a:prstGeom prst="rect">
            <a:avLst/>
          </a:prstGeom>
          <a:noFill/>
        </p:spPr>
        <p:txBody>
          <a:bodyPr wrap="none" rtlCol="0">
            <a:spAutoFit/>
          </a:bodyPr>
          <a:lstStyle/>
          <a:p>
            <a:r>
              <a:rPr lang="en-US" altLang="zh-CN" sz="5400" dirty="0">
                <a:solidFill>
                  <a:schemeClr val="bg1"/>
                </a:solidFill>
                <a:latin typeface="Segoe UI Light" panose="020B0502040204020203" pitchFamily="34" charset="0"/>
                <a:cs typeface="Segoe UI Light" panose="020B0502040204020203" pitchFamily="34" charset="0"/>
              </a:rPr>
              <a:t>Thank you</a:t>
            </a:r>
          </a:p>
        </p:txBody>
      </p:sp>
      <p:sp>
        <p:nvSpPr>
          <p:cNvPr id="5" name="TextBox 7"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4553687" y="3368477"/>
            <a:ext cx="3084627" cy="307777"/>
          </a:xfrm>
          <a:prstGeom prst="rect">
            <a:avLst/>
          </a:prstGeom>
          <a:noFill/>
        </p:spPr>
        <p:txBody>
          <a:bodyPr wrap="none" rtlCol="0">
            <a:spAutoFit/>
          </a:bodyPr>
          <a:lstStyle/>
          <a:p>
            <a:r>
              <a:rPr lang="en-US" altLang="zh-CN" sz="1400" dirty="0">
                <a:solidFill>
                  <a:schemeClr val="bg1"/>
                </a:solidFill>
                <a:latin typeface="Segoe UI" panose="020B0502040204020203" pitchFamily="34" charset="0"/>
                <a:cs typeface="Segoe UI" panose="020B0502040204020203" pitchFamily="34" charset="0"/>
              </a:rPr>
              <a:t>For your precious time and attention</a:t>
            </a:r>
            <a:endParaRPr lang="zh-CN" altLang="en-US" sz="1400" dirty="0">
              <a:solidFill>
                <a:schemeClr val="bg1"/>
              </a:solidFill>
              <a:latin typeface="Segoe UI" panose="020B0502040204020203" pitchFamily="34" charset="0"/>
              <a:cs typeface="Segoe UI" panose="020B0502040204020203" pitchFamily="34" charset="0"/>
            </a:endParaRPr>
          </a:p>
        </p:txBody>
      </p:sp>
      <p:cxnSp>
        <p:nvCxnSpPr>
          <p:cNvPr id="12" name="直接连接符 1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5742549" y="40195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矩形 1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1790700" y="1397000"/>
            <a:ext cx="8610600" cy="4064000"/>
          </a:xfrm>
          <a:prstGeom prst="rect">
            <a:avLst/>
          </a:prstGeom>
          <a:noFill/>
          <a:ln w="127000">
            <a:gradFill flip="none" rotWithShape="1">
              <a:gsLst>
                <a:gs pos="0">
                  <a:srgbClr val="FF8F68"/>
                </a:gs>
                <a:gs pos="100000">
                  <a:srgbClr val="EC354A"/>
                </a:gs>
              </a:gsLst>
              <a:path path="circle">
                <a:fillToRect r="100000" b="100000"/>
              </a:path>
              <a:tileRect l="-100000" t="-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3277108">
            <a:off x="5282577" y="4666345"/>
            <a:ext cx="1474444" cy="1474444"/>
          </a:xfrm>
          <a:prstGeom prst="rect">
            <a:avLst/>
          </a:prstGeom>
          <a:effectLst>
            <a:outerShdw blurRad="50800" dist="38100" dir="2700000" algn="tl" rotWithShape="0">
              <a:prstClr val="black">
                <a:alpha val="40000"/>
              </a:prstClr>
            </a:outerShdw>
          </a:effectLst>
        </p:spPr>
      </p:pic>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5563421" y="4747370"/>
            <a:ext cx="1437876" cy="1421018"/>
            <a:chOff x="5563421" y="4747370"/>
            <a:chExt cx="1437876" cy="1421018"/>
          </a:xfrm>
        </p:grpSpPr>
        <p:sp>
          <p:nvSpPr>
            <p:cNvPr id="20" name="椭圆 19"/>
            <p:cNvSpPr/>
            <p:nvPr/>
          </p:nvSpPr>
          <p:spPr>
            <a:xfrm>
              <a:off x="5657850" y="5116820"/>
              <a:ext cx="1343447" cy="1051568"/>
            </a:xfrm>
            <a:custGeom>
              <a:avLst/>
              <a:gdLst>
                <a:gd name="connsiteX0" fmla="*/ 0 w 1333758"/>
                <a:gd name="connsiteY0" fmla="*/ 521692 h 1043384"/>
                <a:gd name="connsiteX1" fmla="*/ 666879 w 1333758"/>
                <a:gd name="connsiteY1" fmla="*/ 0 h 1043384"/>
                <a:gd name="connsiteX2" fmla="*/ 1333758 w 1333758"/>
                <a:gd name="connsiteY2" fmla="*/ 521692 h 1043384"/>
                <a:gd name="connsiteX3" fmla="*/ 666879 w 1333758"/>
                <a:gd name="connsiteY3" fmla="*/ 1043384 h 1043384"/>
                <a:gd name="connsiteX4" fmla="*/ 0 w 1333758"/>
                <a:gd name="connsiteY4" fmla="*/ 521692 h 1043384"/>
                <a:gd name="connsiteX0-1" fmla="*/ 0 w 1345411"/>
                <a:gd name="connsiteY0-2" fmla="*/ 546268 h 1067960"/>
                <a:gd name="connsiteX1-3" fmla="*/ 666879 w 1345411"/>
                <a:gd name="connsiteY1-4" fmla="*/ 24576 h 1067960"/>
                <a:gd name="connsiteX2-5" fmla="*/ 1060450 w 1345411"/>
                <a:gd name="connsiteY2-6" fmla="*/ 131972 h 1067960"/>
                <a:gd name="connsiteX3-7" fmla="*/ 1333758 w 1345411"/>
                <a:gd name="connsiteY3-8" fmla="*/ 546268 h 1067960"/>
                <a:gd name="connsiteX4-9" fmla="*/ 666879 w 1345411"/>
                <a:gd name="connsiteY4-10" fmla="*/ 1067960 h 1067960"/>
                <a:gd name="connsiteX5" fmla="*/ 0 w 1345411"/>
                <a:gd name="connsiteY5" fmla="*/ 546268 h 1067960"/>
                <a:gd name="connsiteX0-11" fmla="*/ 0 w 1343447"/>
                <a:gd name="connsiteY0-12" fmla="*/ 529876 h 1051568"/>
                <a:gd name="connsiteX1-13" fmla="*/ 666879 w 1343447"/>
                <a:gd name="connsiteY1-14" fmla="*/ 8184 h 1051568"/>
                <a:gd name="connsiteX2-15" fmla="*/ 1003300 w 1343447"/>
                <a:gd name="connsiteY2-16" fmla="*/ 233055 h 1051568"/>
                <a:gd name="connsiteX3-17" fmla="*/ 1333758 w 1343447"/>
                <a:gd name="connsiteY3-18" fmla="*/ 529876 h 1051568"/>
                <a:gd name="connsiteX4-19" fmla="*/ 666879 w 1343447"/>
                <a:gd name="connsiteY4-20" fmla="*/ 1051568 h 1051568"/>
                <a:gd name="connsiteX5-21" fmla="*/ 0 w 1343447"/>
                <a:gd name="connsiteY5-22" fmla="*/ 529876 h 10515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343447" h="1051568">
                  <a:moveTo>
                    <a:pt x="0" y="529876"/>
                  </a:moveTo>
                  <a:cubicBezTo>
                    <a:pt x="0" y="241753"/>
                    <a:pt x="499662" y="57654"/>
                    <a:pt x="666879" y="8184"/>
                  </a:cubicBezTo>
                  <a:cubicBezTo>
                    <a:pt x="834096" y="-41286"/>
                    <a:pt x="892154" y="146106"/>
                    <a:pt x="1003300" y="233055"/>
                  </a:cubicBezTo>
                  <a:cubicBezTo>
                    <a:pt x="1114446" y="320004"/>
                    <a:pt x="1399353" y="373878"/>
                    <a:pt x="1333758" y="529876"/>
                  </a:cubicBezTo>
                  <a:cubicBezTo>
                    <a:pt x="1268163" y="685874"/>
                    <a:pt x="1035186" y="1051568"/>
                    <a:pt x="666879" y="1051568"/>
                  </a:cubicBezTo>
                  <a:cubicBezTo>
                    <a:pt x="298572" y="1051568"/>
                    <a:pt x="0" y="817999"/>
                    <a:pt x="0" y="529876"/>
                  </a:cubicBezTo>
                  <a:close/>
                </a:path>
              </a:pathLst>
            </a:custGeom>
            <a:gradFill>
              <a:gsLst>
                <a:gs pos="100000">
                  <a:srgbClr val="44587C">
                    <a:alpha val="0"/>
                  </a:srgbClr>
                </a:gs>
                <a:gs pos="36000">
                  <a:schemeClr val="tx2">
                    <a:lumMod val="50000"/>
                  </a:schemeClr>
                </a:gs>
              </a:gsLst>
              <a:path path="circle">
                <a:fillToRect r="100000" b="100000"/>
              </a:path>
            </a:gra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63421" y="4747370"/>
              <a:ext cx="1428187" cy="1069718"/>
            </a:xfrm>
            <a:prstGeom prst="rect">
              <a:avLst/>
            </a:prstGeom>
            <a:effectLst/>
          </p:spPr>
        </p:pic>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
        <p:nvSpPr>
          <p:cNvPr id="7" name="文本框 6"/>
          <p:cNvSpPr txBox="1"/>
          <p:nvPr/>
        </p:nvSpPr>
        <p:spPr>
          <a:xfrm>
            <a:off x="6468842" y="3922688"/>
            <a:ext cx="3955675" cy="1661993"/>
          </a:xfrm>
          <a:prstGeom prst="rect">
            <a:avLst/>
          </a:prstGeom>
          <a:noFill/>
        </p:spPr>
        <p:txBody>
          <a:bodyPr wrap="square" rtlCol="0">
            <a:spAutoFit/>
          </a:bodyPr>
          <a:lstStyle/>
          <a:p>
            <a:pPr algn="ctr"/>
            <a:r>
              <a:rPr lang="zh-CN" altLang="en-US" sz="2800" dirty="0">
                <a:solidFill>
                  <a:schemeClr val="bg1"/>
                </a:solidFill>
                <a:latin typeface="汉仪颜楷简" panose="00020600040101010101" charset="-122"/>
                <a:ea typeface="汉仪颜楷简" panose="00020600040101010101" charset="-122"/>
                <a:cs typeface="汉仪颜楷简" panose="00020600040101010101" charset="-122"/>
              </a:rPr>
              <a:t>第九组</a:t>
            </a:r>
            <a:r>
              <a:rPr lang="en-US" altLang="zh-CN" sz="2800" dirty="0">
                <a:solidFill>
                  <a:schemeClr val="bg1"/>
                </a:solidFill>
                <a:latin typeface="汉仪颜楷简" panose="00020600040101010101" charset="-122"/>
                <a:ea typeface="汉仪颜楷简" panose="00020600040101010101" charset="-122"/>
                <a:cs typeface="汉仪颜楷简" panose="00020600040101010101" charset="-122"/>
              </a:rPr>
              <a:t> </a:t>
            </a:r>
            <a:r>
              <a:rPr lang="zh-CN" altLang="en-US" sz="2800" dirty="0">
                <a:solidFill>
                  <a:schemeClr val="bg1"/>
                </a:solidFill>
                <a:latin typeface="汉仪颜楷简" panose="00020600040101010101" charset="-122"/>
                <a:ea typeface="汉仪颜楷简" panose="00020600040101010101" charset="-122"/>
                <a:cs typeface="汉仪颜楷简" panose="00020600040101010101" charset="-122"/>
              </a:rPr>
              <a:t>：</a:t>
            </a:r>
            <a:endParaRPr lang="en-US" altLang="zh-CN" sz="2800" dirty="0">
              <a:solidFill>
                <a:schemeClr val="bg1"/>
              </a:solidFill>
              <a:latin typeface="汉仪颜楷简" panose="00020600040101010101" charset="-122"/>
              <a:ea typeface="汉仪颜楷简" panose="00020600040101010101" charset="-122"/>
              <a:cs typeface="汉仪颜楷简" panose="00020600040101010101" charset="-122"/>
            </a:endParaRPr>
          </a:p>
          <a:p>
            <a:pPr algn="ctr"/>
            <a:r>
              <a:rPr lang="zh-CN" altLang="en-US" sz="2800" dirty="0">
                <a:solidFill>
                  <a:schemeClr val="bg1"/>
                </a:solidFill>
                <a:latin typeface="汉仪颜楷简" panose="00020600040101010101" charset="-122"/>
                <a:ea typeface="汉仪颜楷简" panose="00020600040101010101" charset="-122"/>
                <a:cs typeface="汉仪颜楷简" panose="00020600040101010101" charset="-122"/>
              </a:rPr>
              <a:t>冯雯雯 王梓涵 夏鑫怡 </a:t>
            </a:r>
            <a:endParaRPr lang="en-US" altLang="zh-CN" sz="2800" dirty="0">
              <a:solidFill>
                <a:schemeClr val="bg1"/>
              </a:solidFill>
              <a:latin typeface="汉仪颜楷简" panose="00020600040101010101" charset="-122"/>
              <a:ea typeface="汉仪颜楷简" panose="00020600040101010101" charset="-122"/>
              <a:cs typeface="汉仪颜楷简" panose="00020600040101010101" charset="-122"/>
            </a:endParaRPr>
          </a:p>
          <a:p>
            <a:pPr algn="ctr"/>
            <a:r>
              <a:rPr lang="en-US" altLang="zh-CN" sz="2800" dirty="0">
                <a:solidFill>
                  <a:schemeClr val="bg1"/>
                </a:solidFill>
                <a:latin typeface="汉仪颜楷简" panose="00020600040101010101" charset="-122"/>
                <a:ea typeface="汉仪颜楷简" panose="00020600040101010101" charset="-122"/>
                <a:cs typeface="汉仪颜楷简" panose="00020600040101010101" charset="-122"/>
              </a:rPr>
              <a:t> </a:t>
            </a:r>
            <a:r>
              <a:rPr lang="zh-CN" altLang="en-US" sz="2800" dirty="0">
                <a:solidFill>
                  <a:schemeClr val="bg1"/>
                </a:solidFill>
                <a:latin typeface="汉仪颜楷简" panose="00020600040101010101" charset="-122"/>
                <a:ea typeface="汉仪颜楷简" panose="00020600040101010101" charset="-122"/>
                <a:cs typeface="汉仪颜楷简" panose="00020600040101010101" charset="-122"/>
              </a:rPr>
              <a:t>张弈谦 殷杰 廖婉零</a:t>
            </a:r>
          </a:p>
          <a:p>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edge">
                                          <p:cBhvr>
                                            <p:cTn id="7" dur="2000"/>
                                            <p:tgtEl>
                                              <p:spTgt spid="15"/>
                                            </p:tgtEl>
                                          </p:cBhvr>
                                        </p:animEffect>
                                      </p:childTnLst>
                                    </p:cTn>
                                  </p:par>
                                  <p:par>
                                    <p:cTn id="8" presetID="2" presetClass="entr" presetSubtype="4" decel="100000" fill="hold" nodeType="withEffect">
                                      <p:stCondLst>
                                        <p:cond delay="1250"/>
                                      </p:stCondLst>
                                      <p:childTnLst>
                                        <p:set>
                                          <p:cBhvr>
                                            <p:cTn id="9" dur="1" fill="hold">
                                              <p:stCondLst>
                                                <p:cond delay="0"/>
                                              </p:stCondLst>
                                            </p:cTn>
                                            <p:tgtEl>
                                              <p:spTgt spid="17"/>
                                            </p:tgtEl>
                                            <p:attrNameLst>
                                              <p:attrName>style.visibility</p:attrName>
                                            </p:attrNameLst>
                                          </p:cBhvr>
                                          <p:to>
                                            <p:strVal val="visible"/>
                                          </p:to>
                                        </p:set>
                                        <p:anim calcmode="lin" valueType="num">
                                          <p:cBhvr additive="base">
                                            <p:cTn id="10" dur="1000" fill="hold"/>
                                            <p:tgtEl>
                                              <p:spTgt spid="17"/>
                                            </p:tgtEl>
                                            <p:attrNameLst>
                                              <p:attrName>ppt_x</p:attrName>
                                            </p:attrNameLst>
                                          </p:cBhvr>
                                          <p:tavLst>
                                            <p:tav tm="0">
                                              <p:val>
                                                <p:strVal val="#ppt_x"/>
                                              </p:val>
                                            </p:tav>
                                            <p:tav tm="100000">
                                              <p:val>
                                                <p:strVal val="#ppt_x"/>
                                              </p:val>
                                            </p:tav>
                                          </p:tavLst>
                                        </p:anim>
                                        <p:anim calcmode="lin" valueType="num">
                                          <p:cBhvr additive="base">
                                            <p:cTn id="11" dur="1000" fill="hold"/>
                                            <p:tgtEl>
                                              <p:spTgt spid="17"/>
                                            </p:tgtEl>
                                            <p:attrNameLst>
                                              <p:attrName>ppt_y</p:attrName>
                                            </p:attrNameLst>
                                          </p:cBhvr>
                                          <p:tavLst>
                                            <p:tav tm="0">
                                              <p:val>
                                                <p:strVal val="1+#ppt_h/2"/>
                                              </p:val>
                                            </p:tav>
                                            <p:tav tm="100000">
                                              <p:val>
                                                <p:strVal val="#ppt_y"/>
                                              </p:val>
                                            </p:tav>
                                          </p:tavLst>
                                        </p:anim>
                                      </p:childTnLst>
                                    </p:cTn>
                                  </p:par>
                                  <p:par>
                                    <p:cTn id="12" presetID="2" presetClass="entr" presetSubtype="6" decel="100000" fill="hold" nodeType="withEffect">
                                      <p:stCondLst>
                                        <p:cond delay="125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1500" fill="hold"/>
                                            <p:tgtEl>
                                              <p:spTgt spid="2"/>
                                            </p:tgtEl>
                                            <p:attrNameLst>
                                              <p:attrName>ppt_x</p:attrName>
                                            </p:attrNameLst>
                                          </p:cBhvr>
                                          <p:tavLst>
                                            <p:tav tm="0">
                                              <p:val>
                                                <p:strVal val="1+#ppt_w/2"/>
                                              </p:val>
                                            </p:tav>
                                            <p:tav tm="100000">
                                              <p:val>
                                                <p:strVal val="#ppt_x"/>
                                              </p:val>
                                            </p:tav>
                                          </p:tavLst>
                                        </p:anim>
                                        <p:anim calcmode="lin" valueType="num">
                                          <p:cBhvr additive="base">
                                            <p:cTn id="15" dur="1500" fill="hold"/>
                                            <p:tgtEl>
                                              <p:spTgt spid="2"/>
                                            </p:tgtEl>
                                            <p:attrNameLst>
                                              <p:attrName>ppt_y</p:attrName>
                                            </p:attrNameLst>
                                          </p:cBhvr>
                                          <p:tavLst>
                                            <p:tav tm="0">
                                              <p:val>
                                                <p:strVal val="1+#ppt_h/2"/>
                                              </p:val>
                                            </p:tav>
                                            <p:tav tm="100000">
                                              <p:val>
                                                <p:strVal val="#ppt_y"/>
                                              </p:val>
                                            </p:tav>
                                          </p:tavLst>
                                        </p:anim>
                                      </p:childTnLst>
                                    </p:cTn>
                                  </p:par>
                                  <p:par>
                                    <p:cTn id="16" presetID="10" presetClass="entr" presetSubtype="0" fill="hold" grpId="0" nodeType="withEffect">
                                      <p:stCondLst>
                                        <p:cond delay="1250"/>
                                      </p:stCondLst>
                                      <p:iterate type="lt">
                                        <p:tmPct val="10000"/>
                                      </p:iterate>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grpId="0" nodeType="withEffect">
                                      <p:stCondLst>
                                        <p:cond delay="1250"/>
                                      </p:stCondLst>
                                      <p:iterate type="lt">
                                        <p:tmPct val="10000"/>
                                      </p:iterate>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2" presetClass="entr" presetSubtype="2" fill="hold" nodeType="withEffect" p14:presetBounceEnd="56000">
                                      <p:stCondLst>
                                        <p:cond delay="1750"/>
                                      </p:stCondLst>
                                      <p:childTnLst>
                                        <p:set>
                                          <p:cBhvr>
                                            <p:cTn id="23" dur="1" fill="hold">
                                              <p:stCondLst>
                                                <p:cond delay="0"/>
                                              </p:stCondLst>
                                            </p:cTn>
                                            <p:tgtEl>
                                              <p:spTgt spid="12"/>
                                            </p:tgtEl>
                                            <p:attrNameLst>
                                              <p:attrName>style.visibility</p:attrName>
                                            </p:attrNameLst>
                                          </p:cBhvr>
                                          <p:to>
                                            <p:strVal val="visible"/>
                                          </p:to>
                                        </p:set>
                                        <p:anim calcmode="lin" valueType="num" p14:bounceEnd="56000">
                                          <p:cBhvr additive="base">
                                            <p:cTn id="24" dur="2000" fill="hold"/>
                                            <p:tgtEl>
                                              <p:spTgt spid="12"/>
                                            </p:tgtEl>
                                            <p:attrNameLst>
                                              <p:attrName>ppt_x</p:attrName>
                                            </p:attrNameLst>
                                          </p:cBhvr>
                                          <p:tavLst>
                                            <p:tav tm="0">
                                              <p:val>
                                                <p:strVal val="1+#ppt_w/2"/>
                                              </p:val>
                                            </p:tav>
                                            <p:tav tm="100000">
                                              <p:val>
                                                <p:strVal val="#ppt_x"/>
                                              </p:val>
                                            </p:tav>
                                          </p:tavLst>
                                        </p:anim>
                                        <p:anim calcmode="lin" valueType="num" p14:bounceEnd="56000">
                                          <p:cBhvr additive="base">
                                            <p:cTn id="25" dur="20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edge">
                                          <p:cBhvr>
                                            <p:cTn id="7" dur="2000"/>
                                            <p:tgtEl>
                                              <p:spTgt spid="15"/>
                                            </p:tgtEl>
                                          </p:cBhvr>
                                        </p:animEffect>
                                      </p:childTnLst>
                                    </p:cTn>
                                  </p:par>
                                  <p:par>
                                    <p:cTn id="8" presetID="2" presetClass="entr" presetSubtype="4" decel="100000" fill="hold" nodeType="withEffect">
                                      <p:stCondLst>
                                        <p:cond delay="1250"/>
                                      </p:stCondLst>
                                      <p:childTnLst>
                                        <p:set>
                                          <p:cBhvr>
                                            <p:cTn id="9" dur="1" fill="hold">
                                              <p:stCondLst>
                                                <p:cond delay="0"/>
                                              </p:stCondLst>
                                            </p:cTn>
                                            <p:tgtEl>
                                              <p:spTgt spid="17"/>
                                            </p:tgtEl>
                                            <p:attrNameLst>
                                              <p:attrName>style.visibility</p:attrName>
                                            </p:attrNameLst>
                                          </p:cBhvr>
                                          <p:to>
                                            <p:strVal val="visible"/>
                                          </p:to>
                                        </p:set>
                                        <p:anim calcmode="lin" valueType="num">
                                          <p:cBhvr additive="base">
                                            <p:cTn id="10" dur="1000" fill="hold"/>
                                            <p:tgtEl>
                                              <p:spTgt spid="17"/>
                                            </p:tgtEl>
                                            <p:attrNameLst>
                                              <p:attrName>ppt_x</p:attrName>
                                            </p:attrNameLst>
                                          </p:cBhvr>
                                          <p:tavLst>
                                            <p:tav tm="0">
                                              <p:val>
                                                <p:strVal val="#ppt_x"/>
                                              </p:val>
                                            </p:tav>
                                            <p:tav tm="100000">
                                              <p:val>
                                                <p:strVal val="#ppt_x"/>
                                              </p:val>
                                            </p:tav>
                                          </p:tavLst>
                                        </p:anim>
                                        <p:anim calcmode="lin" valueType="num">
                                          <p:cBhvr additive="base">
                                            <p:cTn id="11" dur="1000" fill="hold"/>
                                            <p:tgtEl>
                                              <p:spTgt spid="17"/>
                                            </p:tgtEl>
                                            <p:attrNameLst>
                                              <p:attrName>ppt_y</p:attrName>
                                            </p:attrNameLst>
                                          </p:cBhvr>
                                          <p:tavLst>
                                            <p:tav tm="0">
                                              <p:val>
                                                <p:strVal val="1+#ppt_h/2"/>
                                              </p:val>
                                            </p:tav>
                                            <p:tav tm="100000">
                                              <p:val>
                                                <p:strVal val="#ppt_y"/>
                                              </p:val>
                                            </p:tav>
                                          </p:tavLst>
                                        </p:anim>
                                      </p:childTnLst>
                                    </p:cTn>
                                  </p:par>
                                  <p:par>
                                    <p:cTn id="12" presetID="2" presetClass="entr" presetSubtype="6" decel="100000" fill="hold" nodeType="withEffect">
                                      <p:stCondLst>
                                        <p:cond delay="125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1500" fill="hold"/>
                                            <p:tgtEl>
                                              <p:spTgt spid="2"/>
                                            </p:tgtEl>
                                            <p:attrNameLst>
                                              <p:attrName>ppt_x</p:attrName>
                                            </p:attrNameLst>
                                          </p:cBhvr>
                                          <p:tavLst>
                                            <p:tav tm="0">
                                              <p:val>
                                                <p:strVal val="1+#ppt_w/2"/>
                                              </p:val>
                                            </p:tav>
                                            <p:tav tm="100000">
                                              <p:val>
                                                <p:strVal val="#ppt_x"/>
                                              </p:val>
                                            </p:tav>
                                          </p:tavLst>
                                        </p:anim>
                                        <p:anim calcmode="lin" valueType="num">
                                          <p:cBhvr additive="base">
                                            <p:cTn id="15" dur="1500" fill="hold"/>
                                            <p:tgtEl>
                                              <p:spTgt spid="2"/>
                                            </p:tgtEl>
                                            <p:attrNameLst>
                                              <p:attrName>ppt_y</p:attrName>
                                            </p:attrNameLst>
                                          </p:cBhvr>
                                          <p:tavLst>
                                            <p:tav tm="0">
                                              <p:val>
                                                <p:strVal val="1+#ppt_h/2"/>
                                              </p:val>
                                            </p:tav>
                                            <p:tav tm="100000">
                                              <p:val>
                                                <p:strVal val="#ppt_y"/>
                                              </p:val>
                                            </p:tav>
                                          </p:tavLst>
                                        </p:anim>
                                      </p:childTnLst>
                                    </p:cTn>
                                  </p:par>
                                  <p:par>
                                    <p:cTn id="16" presetID="10" presetClass="entr" presetSubtype="0" fill="hold" grpId="0" nodeType="withEffect">
                                      <p:stCondLst>
                                        <p:cond delay="1250"/>
                                      </p:stCondLst>
                                      <p:iterate type="lt">
                                        <p:tmPct val="10000"/>
                                      </p:iterate>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grpId="0" nodeType="withEffect">
                                      <p:stCondLst>
                                        <p:cond delay="1250"/>
                                      </p:stCondLst>
                                      <p:iterate type="lt">
                                        <p:tmPct val="10000"/>
                                      </p:iterate>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2" presetClass="entr" presetSubtype="2" fill="hold" nodeType="withEffect">
                                      <p:stCondLst>
                                        <p:cond delay="175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2000" fill="hold"/>
                                            <p:tgtEl>
                                              <p:spTgt spid="12"/>
                                            </p:tgtEl>
                                            <p:attrNameLst>
                                              <p:attrName>ppt_x</p:attrName>
                                            </p:attrNameLst>
                                          </p:cBhvr>
                                          <p:tavLst>
                                            <p:tav tm="0">
                                              <p:val>
                                                <p:strVal val="1+#ppt_w/2"/>
                                              </p:val>
                                            </p:tav>
                                            <p:tav tm="100000">
                                              <p:val>
                                                <p:strVal val="#ppt_x"/>
                                              </p:val>
                                            </p:tav>
                                          </p:tavLst>
                                        </p:anim>
                                        <p:anim calcmode="lin" valueType="num">
                                          <p:cBhvr additive="base">
                                            <p:cTn id="25" dur="20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5" grpId="0" animBg="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六边形 1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rot="16200000">
            <a:off x="358975" y="1137298"/>
            <a:ext cx="5318106" cy="4584574"/>
          </a:xfrm>
          <a:prstGeom prst="hexagon">
            <a:avLst>
              <a:gd name="adj" fmla="val 15275"/>
              <a:gd name="vf" fmla="val 115470"/>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六边形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rot="5400000">
            <a:off x="1055090" y="1736763"/>
            <a:ext cx="3925873" cy="3384373"/>
          </a:xfrm>
          <a:prstGeom prst="hexagon">
            <a:avLst>
              <a:gd name="adj" fmla="val 15275"/>
              <a:gd name="vf" fmla="val 115470"/>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332699" y="1031829"/>
            <a:ext cx="2031325" cy="646331"/>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理论内容</a:t>
            </a:r>
          </a:p>
        </p:txBody>
      </p:sp>
      <p:cxnSp>
        <p:nvCxnSpPr>
          <p:cNvPr id="5" name="直接连接符 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flipV="1">
            <a:off x="6646997" y="2648984"/>
            <a:ext cx="1402728" cy="8809"/>
          </a:xfrm>
          <a:prstGeom prst="line">
            <a:avLst/>
          </a:prstGeom>
          <a:ln w="762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7"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186411" y="2953950"/>
            <a:ext cx="5734280" cy="2308324"/>
          </a:xfrm>
          <a:prstGeom prst="rect">
            <a:avLst/>
          </a:prstGeom>
          <a:noFill/>
        </p:spPr>
        <p:txBody>
          <a:bodyPr wrap="square" rtlCol="0">
            <a:spAutoFit/>
          </a:bodyPr>
          <a:lstStyle/>
          <a:p>
            <a:r>
              <a:rPr lang="zh-CN" altLang="en-US" sz="2400" dirty="0">
                <a:solidFill>
                  <a:schemeClr val="bg2">
                    <a:lumMod val="25000"/>
                  </a:schemeClr>
                </a:solidFill>
                <a:latin typeface="Segoe UI Light" panose="020B0502040204020203" pitchFamily="34" charset="0"/>
                <a:cs typeface="Segoe UI Light" panose="020B0502040204020203" pitchFamily="34" charset="0"/>
              </a:rPr>
              <a:t>分析由于产品在其生命周期的不同阶段对生产要素的需求不同，因而不同国家所具有的生产要素丰裕程度的差异决定了产品不同阶段在不同国家的生产和出口状况。</a:t>
            </a:r>
          </a:p>
          <a:p>
            <a:r>
              <a:rPr lang="zh-CN" altLang="en-US" sz="2400" dirty="0">
                <a:solidFill>
                  <a:schemeClr val="bg2">
                    <a:lumMod val="25000"/>
                  </a:schemeClr>
                </a:solidFill>
                <a:latin typeface="Segoe UI Light" panose="020B0502040204020203" pitchFamily="34" charset="0"/>
                <a:cs typeface="Segoe UI Light" panose="020B0502040204020203" pitchFamily="34" charset="0"/>
              </a:rPr>
              <a:t>该学说是关于产品生命周期不同阶段决定生产与出口某种产品的国家转移理论。</a:t>
            </a:r>
          </a:p>
        </p:txBody>
      </p:sp>
      <p:sp>
        <p:nvSpPr>
          <p:cNvPr id="2"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
        <p:nvSpPr>
          <p:cNvPr id="3" name="文本框 2"/>
          <p:cNvSpPr txBox="1"/>
          <p:nvPr/>
        </p:nvSpPr>
        <p:spPr>
          <a:xfrm>
            <a:off x="6444171" y="1912978"/>
            <a:ext cx="1810054" cy="523220"/>
          </a:xfrm>
          <a:prstGeom prst="rect">
            <a:avLst/>
          </a:prstGeom>
          <a:noFill/>
        </p:spPr>
        <p:txBody>
          <a:bodyPr wrap="square" rtlCol="0">
            <a:spAutoFit/>
          </a:bodyPr>
          <a:lstStyle/>
          <a:p>
            <a:r>
              <a:rPr lang="zh-CN" altLang="en-US" sz="2800" dirty="0">
                <a:latin typeface="微软雅黑 Light" panose="020B0502040204020203" pitchFamily="34" charset="-122"/>
                <a:ea typeface="微软雅黑 Light" panose="020B0502040204020203" pitchFamily="34" charset="-122"/>
              </a:rPr>
              <a:t>主要内容</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2" presetClass="entr" presetSubtype="8" fill="hold" nodeType="withEffect" p14:presetBounceEnd="56000">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14:bounceEnd="56000">
                                          <p:cBhvr additive="base">
                                            <p:cTn id="13" dur="2000" fill="hold"/>
                                            <p:tgtEl>
                                              <p:spTgt spid="5"/>
                                            </p:tgtEl>
                                            <p:attrNameLst>
                                              <p:attrName>ppt_x</p:attrName>
                                            </p:attrNameLst>
                                          </p:cBhvr>
                                          <p:tavLst>
                                            <p:tav tm="0">
                                              <p:val>
                                                <p:strVal val="0-#ppt_w/2"/>
                                              </p:val>
                                            </p:tav>
                                            <p:tav tm="100000">
                                              <p:val>
                                                <p:strVal val="#ppt_x"/>
                                              </p:val>
                                            </p:tav>
                                          </p:tavLst>
                                        </p:anim>
                                        <p:anim calcmode="lin" valueType="num" p14:bounceEnd="56000">
                                          <p:cBhvr additive="base">
                                            <p:cTn id="14" dur="2000" fill="hold"/>
                                            <p:tgtEl>
                                              <p:spTgt spid="5"/>
                                            </p:tgtEl>
                                            <p:attrNameLst>
                                              <p:attrName>ppt_y</p:attrName>
                                            </p:attrNameLst>
                                          </p:cBhvr>
                                          <p:tavLst>
                                            <p:tav tm="0">
                                              <p:val>
                                                <p:strVal val="#ppt_y"/>
                                              </p:val>
                                            </p:tav>
                                            <p:tav tm="100000">
                                              <p:val>
                                                <p:strVal val="#ppt_y"/>
                                              </p:val>
                                            </p:tav>
                                          </p:tavLst>
                                        </p:anim>
                                      </p:childTnLst>
                                    </p:cTn>
                                  </p:par>
                                  <p:par>
                                    <p:cTn id="15" presetID="10"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par>
                                    <p:cTn id="18" presetID="37" presetClass="path" presetSubtype="0" accel="50000" decel="50000" fill="hold" grpId="1" nodeType="withEffect">
                                      <p:stCondLst>
                                        <p:cond delay="0"/>
                                      </p:stCondLst>
                                      <p:childTnLst>
                                        <p:animMotion origin="layout" path="M 3.95833E-6 -0.00023 C -0.02396 -0.0081 -0.07982 -0.05047 -0.11511 -0.09468 C -0.15013 -0.13889 -0.18451 -0.24236 -0.2319 -0.52778 " pathEditMode="relative" rAng="0" ptsTypes="AAA">
                                          <p:cBhvr>
                                            <p:cTn id="19" dur="2750" spd="-100000" fill="hold"/>
                                            <p:tgtEl>
                                              <p:spTgt spid="15"/>
                                            </p:tgtEl>
                                            <p:attrNameLst>
                                              <p:attrName>ppt_x</p:attrName>
                                              <p:attrName>ppt_y</p:attrName>
                                            </p:attrNameLst>
                                          </p:cBhvr>
                                          <p:rCtr x="-11602" y="-26389"/>
                                        </p:animMotion>
                                      </p:childTnLst>
                                    </p:cTn>
                                  </p:par>
                                  <p:par>
                                    <p:cTn id="20" presetID="20" presetClass="entr" presetSubtype="0" fill="hold" grpId="0" nodeType="withEffect">
                                      <p:stCondLst>
                                        <p:cond delay="2000"/>
                                      </p:stCondLst>
                                      <p:childTnLst>
                                        <p:set>
                                          <p:cBhvr>
                                            <p:cTn id="21" dur="1" fill="hold">
                                              <p:stCondLst>
                                                <p:cond delay="0"/>
                                              </p:stCondLst>
                                            </p:cTn>
                                            <p:tgtEl>
                                              <p:spTgt spid="14"/>
                                            </p:tgtEl>
                                            <p:attrNameLst>
                                              <p:attrName>style.visibility</p:attrName>
                                            </p:attrNameLst>
                                          </p:cBhvr>
                                          <p:to>
                                            <p:strVal val="visible"/>
                                          </p:to>
                                        </p:set>
                                        <p:animEffect transition="in" filter="wedge">
                                          <p:cBhvr>
                                            <p:cTn id="22"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15" grpId="1" bldLvl="0" animBg="1"/>
          <p:bldP spid="14" grpId="0" bldLvl="0" animBg="1"/>
          <p:bldP spid="4"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2" presetClass="entr" presetSubtype="8"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2000" fill="hold"/>
                                            <p:tgtEl>
                                              <p:spTgt spid="5"/>
                                            </p:tgtEl>
                                            <p:attrNameLst>
                                              <p:attrName>ppt_x</p:attrName>
                                            </p:attrNameLst>
                                          </p:cBhvr>
                                          <p:tavLst>
                                            <p:tav tm="0">
                                              <p:val>
                                                <p:strVal val="0-#ppt_w/2"/>
                                              </p:val>
                                            </p:tav>
                                            <p:tav tm="100000">
                                              <p:val>
                                                <p:strVal val="#ppt_x"/>
                                              </p:val>
                                            </p:tav>
                                          </p:tavLst>
                                        </p:anim>
                                        <p:anim calcmode="lin" valueType="num">
                                          <p:cBhvr additive="base">
                                            <p:cTn id="14" dur="2000" fill="hold"/>
                                            <p:tgtEl>
                                              <p:spTgt spid="5"/>
                                            </p:tgtEl>
                                            <p:attrNameLst>
                                              <p:attrName>ppt_y</p:attrName>
                                            </p:attrNameLst>
                                          </p:cBhvr>
                                          <p:tavLst>
                                            <p:tav tm="0">
                                              <p:val>
                                                <p:strVal val="#ppt_y"/>
                                              </p:val>
                                            </p:tav>
                                            <p:tav tm="100000">
                                              <p:val>
                                                <p:strVal val="#ppt_y"/>
                                              </p:val>
                                            </p:tav>
                                          </p:tavLst>
                                        </p:anim>
                                      </p:childTnLst>
                                    </p:cTn>
                                  </p:par>
                                  <p:par>
                                    <p:cTn id="15" presetID="10"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par>
                                    <p:cTn id="18" presetID="37" presetClass="path" presetSubtype="0" accel="50000" decel="50000" fill="hold" grpId="1" nodeType="withEffect">
                                      <p:stCondLst>
                                        <p:cond delay="0"/>
                                      </p:stCondLst>
                                      <p:childTnLst>
                                        <p:animMotion origin="layout" path="M 3.95833E-6 -0.00023 C -0.02396 -0.0081 -0.07982 -0.05047 -0.11511 -0.09468 C -0.15013 -0.13889 -0.18451 -0.24236 -0.2319 -0.52778 " pathEditMode="relative" rAng="0" ptsTypes="AAA">
                                          <p:cBhvr>
                                            <p:cTn id="19" dur="2750" spd="-100000" fill="hold"/>
                                            <p:tgtEl>
                                              <p:spTgt spid="15"/>
                                            </p:tgtEl>
                                            <p:attrNameLst>
                                              <p:attrName>ppt_x</p:attrName>
                                              <p:attrName>ppt_y</p:attrName>
                                            </p:attrNameLst>
                                          </p:cBhvr>
                                          <p:rCtr x="-11602" y="-26389"/>
                                        </p:animMotion>
                                      </p:childTnLst>
                                    </p:cTn>
                                  </p:par>
                                  <p:par>
                                    <p:cTn id="20" presetID="20" presetClass="entr" presetSubtype="0" fill="hold" grpId="0" nodeType="withEffect">
                                      <p:stCondLst>
                                        <p:cond delay="2000"/>
                                      </p:stCondLst>
                                      <p:childTnLst>
                                        <p:set>
                                          <p:cBhvr>
                                            <p:cTn id="21" dur="1" fill="hold">
                                              <p:stCondLst>
                                                <p:cond delay="0"/>
                                              </p:stCondLst>
                                            </p:cTn>
                                            <p:tgtEl>
                                              <p:spTgt spid="14"/>
                                            </p:tgtEl>
                                            <p:attrNameLst>
                                              <p:attrName>style.visibility</p:attrName>
                                            </p:attrNameLst>
                                          </p:cBhvr>
                                          <p:to>
                                            <p:strVal val="visible"/>
                                          </p:to>
                                        </p:set>
                                        <p:animEffect transition="in" filter="wedge">
                                          <p:cBhvr>
                                            <p:cTn id="22"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15" grpId="1" bldLvl="0" animBg="1"/>
          <p:bldP spid="14" grpId="0" bldLvl="0" animBg="1"/>
          <p:bldP spid="4" grpId="0"/>
          <p:bldP spid="7"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l="14125"/>
          <a:stretch>
            <a:fillRect/>
          </a:stretch>
        </p:blipFill>
        <p:spPr>
          <a:xfrm>
            <a:off x="0" y="0"/>
            <a:ext cx="6123940" cy="6858000"/>
          </a:xfrm>
          <a:prstGeom prst="rect">
            <a:avLst/>
          </a:prstGeom>
        </p:spPr>
      </p:pic>
      <p:sp>
        <p:nvSpPr>
          <p:cNvPr id="5"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201227" y="440449"/>
            <a:ext cx="2031325" cy="646331"/>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p>
        </p:txBody>
      </p:sp>
      <p:cxnSp>
        <p:nvCxnSpPr>
          <p:cNvPr id="6" name="直接连接符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flipV="1">
            <a:off x="3303541" y="2362667"/>
            <a:ext cx="1571192" cy="14875"/>
          </a:xfrm>
          <a:prstGeom prst="line">
            <a:avLst/>
          </a:prstGeom>
          <a:ln w="762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10"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303541" y="5011106"/>
            <a:ext cx="5384224" cy="1200329"/>
          </a:xfrm>
          <a:prstGeom prst="rect">
            <a:avLst/>
          </a:prstGeom>
          <a:noFill/>
        </p:spPr>
        <p:txBody>
          <a:bodyPr wrap="square" rtlCol="0">
            <a:spAutoFit/>
          </a:bodyPr>
          <a:lstStyle/>
          <a:p>
            <a:pPr marL="457200" indent="-457200">
              <a:buFont typeface="+mj-lt"/>
              <a:buAutoNum type="arabicPeriod"/>
            </a:pPr>
            <a:r>
              <a:rPr lang="zh-CN" altLang="en-US" sz="2400" dirty="0">
                <a:solidFill>
                  <a:schemeClr val="bg2">
                    <a:lumMod val="25000"/>
                  </a:schemeClr>
                </a:solidFill>
                <a:latin typeface="Segoe UI Light" panose="020B0502040204020203" pitchFamily="34" charset="0"/>
                <a:cs typeface="Segoe UI Light" panose="020B0502040204020203" pitchFamily="34" charset="0"/>
              </a:rPr>
              <a:t>创新领先国家出口</a:t>
            </a:r>
          </a:p>
          <a:p>
            <a:pPr marL="457200" indent="-457200">
              <a:buFont typeface="+mj-lt"/>
              <a:buAutoNum type="arabicPeriod"/>
            </a:pPr>
            <a:r>
              <a:rPr lang="zh-CN" altLang="en-US" sz="2400" dirty="0">
                <a:solidFill>
                  <a:schemeClr val="bg2">
                    <a:lumMod val="25000"/>
                  </a:schemeClr>
                </a:solidFill>
                <a:latin typeface="Segoe UI Light" panose="020B0502040204020203" pitchFamily="34" charset="0"/>
                <a:cs typeface="Segoe UI Light" panose="020B0502040204020203" pitchFamily="34" charset="0"/>
              </a:rPr>
              <a:t>技术扩散跟随者出口</a:t>
            </a:r>
          </a:p>
          <a:p>
            <a:pPr marL="457200" indent="-457200">
              <a:buFont typeface="+mj-lt"/>
              <a:buAutoNum type="arabicPeriod"/>
            </a:pPr>
            <a:r>
              <a:rPr lang="zh-CN" altLang="en-US" sz="2400" dirty="0">
                <a:solidFill>
                  <a:schemeClr val="bg2">
                    <a:lumMod val="25000"/>
                  </a:schemeClr>
                </a:solidFill>
                <a:latin typeface="Segoe UI Light" panose="020B0502040204020203" pitchFamily="34" charset="0"/>
                <a:cs typeface="Segoe UI Light" panose="020B0502040204020203" pitchFamily="34" charset="0"/>
              </a:rPr>
              <a:t>技术停滞欠发达国家出口</a:t>
            </a:r>
          </a:p>
        </p:txBody>
      </p:sp>
      <p:sp>
        <p:nvSpPr>
          <p:cNvPr id="2"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
        <p:nvSpPr>
          <p:cNvPr id="3" name="矩形 2"/>
          <p:cNvSpPr/>
          <p:nvPr/>
        </p:nvSpPr>
        <p:spPr>
          <a:xfrm>
            <a:off x="3303183" y="1374448"/>
            <a:ext cx="1826141" cy="584775"/>
          </a:xfrm>
          <a:prstGeom prst="rect">
            <a:avLst/>
          </a:prstGeom>
        </p:spPr>
        <p:txBody>
          <a:bodyPr wrap="none">
            <a:spAutoFit/>
          </a:bodyPr>
          <a:lstStyle/>
          <a:p>
            <a:pPr lvl="0" eaLnBrk="0" fontAlgn="base" hangingPunct="0">
              <a:spcBef>
                <a:spcPct val="0"/>
              </a:spcBef>
              <a:spcAft>
                <a:spcPct val="0"/>
              </a:spcAft>
            </a:pPr>
            <a:r>
              <a:rPr lang="zh-CN" altLang="en-US" sz="3200" dirty="0">
                <a:solidFill>
                  <a:schemeClr val="bg2">
                    <a:lumMod val="25000"/>
                  </a:schemeClr>
                </a:solidFill>
                <a:latin typeface="微软雅黑" panose="020B0503020204020204" pitchFamily="34" charset="-122"/>
                <a:ea typeface="微软雅黑" panose="020B0503020204020204" pitchFamily="34" charset="-122"/>
              </a:rPr>
              <a:t>三阶段：</a:t>
            </a:r>
          </a:p>
        </p:txBody>
      </p:sp>
      <p:pic>
        <p:nvPicPr>
          <p:cNvPr id="7" name="图片 6"/>
          <p:cNvPicPr>
            <a:picLocks noChangeAspect="1"/>
          </p:cNvPicPr>
          <p:nvPr/>
        </p:nvPicPr>
        <p:blipFill>
          <a:blip r:embed="rId5"/>
          <a:stretch>
            <a:fillRect/>
          </a:stretch>
        </p:blipFill>
        <p:spPr>
          <a:xfrm>
            <a:off x="5695315" y="440690"/>
            <a:ext cx="6099175" cy="44011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14:bounceEnd="56000">
                                          <p:cBhvr additive="base">
                                            <p:cTn id="13" dur="2000" fill="hold"/>
                                            <p:tgtEl>
                                              <p:spTgt spid="6"/>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2000" fill="hold"/>
                                            <p:tgtEl>
                                              <p:spTgt spid="6"/>
                                            </p:tgtEl>
                                            <p:attrNameLst>
                                              <p:attrName>ppt_x</p:attrName>
                                            </p:attrNameLst>
                                          </p:cBhvr>
                                          <p:tavLst>
                                            <p:tav tm="0">
                                              <p:val>
                                                <p:strVal val="1+#ppt_w/2"/>
                                              </p:val>
                                            </p:tav>
                                            <p:tav tm="100000">
                                              <p:val>
                                                <p:strVal val="#ppt_x"/>
                                              </p:val>
                                            </p:tav>
                                          </p:tavLst>
                                        </p:anim>
                                        <p:anim calcmode="lin" valueType="num">
                                          <p:cBhvr additive="base">
                                            <p:cTn id="14" dur="2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5100" y="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2031325" cy="1754326"/>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三阶段：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77471" y="34480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3711278"/>
            <a:ext cx="5626022" cy="2245360"/>
          </a:xfrm>
          <a:prstGeom prst="rect">
            <a:avLst/>
          </a:prstGeom>
          <a:noFill/>
        </p:spPr>
        <p:txBody>
          <a:bodyPr wrap="square" rtlCol="0">
            <a:spAutoFit/>
          </a:bodyPr>
          <a:lstStyle/>
          <a:p>
            <a:r>
              <a:rPr lang="zh-CN" altLang="en-US" sz="2000" dirty="0">
                <a:solidFill>
                  <a:schemeClr val="bg1"/>
                </a:solidFill>
                <a:latin typeface="Segoe UI Light" panose="020B0502040204020203" pitchFamily="34" charset="0"/>
                <a:cs typeface="Segoe UI Light" panose="020B0502040204020203" pitchFamily="34" charset="0"/>
              </a:rPr>
              <a:t>创始阶段：</a:t>
            </a:r>
            <a:endParaRPr lang="en-US" altLang="zh-CN" sz="2000" dirty="0">
              <a:solidFill>
                <a:schemeClr val="bg1"/>
              </a:solidFill>
              <a:latin typeface="Segoe UI Light" panose="020B0502040204020203" pitchFamily="34" charset="0"/>
              <a:cs typeface="Segoe UI Light" panose="020B0502040204020203" pitchFamily="34" charset="0"/>
            </a:endParaRPr>
          </a:p>
          <a:p>
            <a:r>
              <a:rPr lang="zh-CN" altLang="en-US" sz="2000" dirty="0">
                <a:solidFill>
                  <a:schemeClr val="bg1"/>
                </a:solidFill>
                <a:latin typeface="Segoe UI Light" panose="020B0502040204020203" pitchFamily="34" charset="0"/>
                <a:cs typeface="Segoe UI Light" panose="020B0502040204020203" pitchFamily="34" charset="0"/>
              </a:rPr>
              <a:t>       技术尚处于发明创新阶段，所需的主要资源是发达的科学知识和大量的研究经费，新产品实际上是一种</a:t>
            </a:r>
            <a:r>
              <a:rPr lang="zh-CN" altLang="en-US" sz="2000" b="1" dirty="0">
                <a:ln w="22225">
                  <a:solidFill>
                    <a:schemeClr val="accent2"/>
                  </a:solidFill>
                  <a:prstDash val="solid"/>
                </a:ln>
                <a:solidFill>
                  <a:schemeClr val="accent2">
                    <a:lumMod val="40000"/>
                    <a:lumOff val="60000"/>
                  </a:schemeClr>
                </a:solidFill>
                <a:effectLst/>
                <a:latin typeface="Segoe UI Light" panose="020B0502040204020203" pitchFamily="34" charset="0"/>
                <a:cs typeface="Segoe UI Light" panose="020B0502040204020203" pitchFamily="34" charset="0"/>
              </a:rPr>
              <a:t>科技知识密集型产品</a:t>
            </a:r>
            <a:r>
              <a:rPr lang="zh-CN" altLang="en-US" sz="2000" dirty="0">
                <a:solidFill>
                  <a:schemeClr val="bg1"/>
                </a:solidFill>
                <a:latin typeface="Segoe UI Light" panose="020B0502040204020203" pitchFamily="34" charset="0"/>
                <a:cs typeface="Segoe UI Light" panose="020B0502040204020203" pitchFamily="34" charset="0"/>
              </a:rPr>
              <a:t>，而只有少数科学研究发达的国家才拥有这些资源，从而拥有新产品生产的比较优势。因此，新产品往往首先出现在少数</a:t>
            </a:r>
            <a:r>
              <a:rPr lang="zh-CN" altLang="en-US" sz="2000" dirty="0">
                <a:ln w="22225">
                  <a:solidFill>
                    <a:schemeClr val="accent2"/>
                  </a:solidFill>
                  <a:prstDash val="solid"/>
                </a:ln>
                <a:solidFill>
                  <a:schemeClr val="accent2">
                    <a:lumMod val="40000"/>
                    <a:lumOff val="60000"/>
                  </a:schemeClr>
                </a:solidFill>
                <a:effectLst/>
                <a:latin typeface="Segoe UI Light" panose="020B0502040204020203" pitchFamily="34" charset="0"/>
                <a:cs typeface="Segoe UI Light" panose="020B0502040204020203" pitchFamily="34" charset="0"/>
              </a:rPr>
              <a:t>发达工业国家</a:t>
            </a:r>
            <a:r>
              <a:rPr lang="zh-CN" altLang="en-US" sz="2000" dirty="0">
                <a:solidFill>
                  <a:schemeClr val="bg1"/>
                </a:solidFill>
                <a:latin typeface="Segoe UI Light" panose="020B0502040204020203" pitchFamily="34" charset="0"/>
                <a:cs typeface="Segoe UI Light" panose="020B0502040204020203" pitchFamily="34" charset="0"/>
              </a:rPr>
              <a:t>。</a:t>
            </a:r>
            <a:endParaRPr lang="en-US" altLang="zh-CN" sz="2000" dirty="0">
              <a:solidFill>
                <a:schemeClr val="bg1"/>
              </a:solidFill>
              <a:latin typeface="Segoe UI Light" panose="020B0502040204020203" pitchFamily="34" charset="0"/>
              <a:cs typeface="Segoe UI Light" panose="020B0502040204020203" pitchFamily="34" charset="0"/>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5" name="图片 4"/>
          <p:cNvPicPr>
            <a:picLocks noChangeAspect="1"/>
          </p:cNvPicPr>
          <p:nvPr/>
        </p:nvPicPr>
        <p:blipFill>
          <a:blip r:embed="rId4"/>
          <a:stretch>
            <a:fillRect/>
          </a:stretch>
        </p:blipFill>
        <p:spPr>
          <a:xfrm>
            <a:off x="0" y="2017741"/>
            <a:ext cx="5239590" cy="374326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5100" y="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1552395"/>
            <a:ext cx="2031325" cy="1754326"/>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三阶段：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377471" y="344804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6242890" y="3711278"/>
            <a:ext cx="5626022" cy="2246769"/>
          </a:xfrm>
          <a:prstGeom prst="rect">
            <a:avLst/>
          </a:prstGeom>
          <a:noFill/>
        </p:spPr>
        <p:txBody>
          <a:bodyPr wrap="square" rtlCol="0">
            <a:spAutoFit/>
          </a:bodyPr>
          <a:lstStyle/>
          <a:p>
            <a:r>
              <a:rPr lang="zh-CN" altLang="en-US" sz="2000" dirty="0">
                <a:solidFill>
                  <a:schemeClr val="bg1"/>
                </a:solidFill>
                <a:latin typeface="Segoe UI Light" panose="020B0502040204020203" pitchFamily="34" charset="0"/>
                <a:cs typeface="Segoe UI Light" panose="020B0502040204020203" pitchFamily="34" charset="0"/>
              </a:rPr>
              <a:t>成熟阶段：</a:t>
            </a:r>
            <a:endParaRPr lang="en-US" altLang="zh-CN" sz="2000" dirty="0">
              <a:solidFill>
                <a:schemeClr val="bg1"/>
              </a:solidFill>
              <a:latin typeface="Segoe UI Light" panose="020B0502040204020203" pitchFamily="34" charset="0"/>
              <a:cs typeface="Segoe UI Light" panose="020B0502040204020203" pitchFamily="34" charset="0"/>
            </a:endParaRPr>
          </a:p>
          <a:p>
            <a:r>
              <a:rPr lang="zh-CN" altLang="en-US" sz="2000" dirty="0">
                <a:solidFill>
                  <a:schemeClr val="bg1"/>
                </a:solidFill>
                <a:latin typeface="Segoe UI Light" panose="020B0502040204020203" pitchFamily="34" charset="0"/>
                <a:cs typeface="Segoe UI Light" panose="020B0502040204020203" pitchFamily="34" charset="0"/>
              </a:rPr>
              <a:t>       技术成熟之后，大量生产成为主要目标。这时所需资源是机器设备和先进的劳动技能。产品从</a:t>
            </a:r>
            <a:r>
              <a:rPr lang="zh-CN" altLang="en-US" sz="2000" dirty="0">
                <a:ln w="22225">
                  <a:solidFill>
                    <a:schemeClr val="accent2"/>
                  </a:solidFill>
                  <a:prstDash val="solid"/>
                </a:ln>
                <a:solidFill>
                  <a:schemeClr val="accent2">
                    <a:lumMod val="40000"/>
                    <a:lumOff val="60000"/>
                  </a:schemeClr>
                </a:solidFill>
                <a:effectLst/>
                <a:latin typeface="Segoe UI Light" panose="020B0502040204020203" pitchFamily="34" charset="0"/>
                <a:cs typeface="Segoe UI Light" panose="020B0502040204020203" pitchFamily="34" charset="0"/>
              </a:rPr>
              <a:t>知识密集型变成技能密集型或者资本密集型</a:t>
            </a:r>
            <a:r>
              <a:rPr lang="zh-CN" altLang="en-US" sz="2000" dirty="0">
                <a:solidFill>
                  <a:schemeClr val="bg1"/>
                </a:solidFill>
                <a:latin typeface="Segoe UI Light" panose="020B0502040204020203" pitchFamily="34" charset="0"/>
                <a:cs typeface="Segoe UI Light" panose="020B0502040204020203" pitchFamily="34" charset="0"/>
              </a:rPr>
              <a:t>。资本和熟练工人充裕的国家开始拥有该产品生产的比较优势，并逐渐取代发明国而成为主要生产和出口国。</a:t>
            </a:r>
            <a:endParaRPr lang="en-US" altLang="zh-CN" sz="2000" dirty="0">
              <a:solidFill>
                <a:schemeClr val="bg1"/>
              </a:solidFill>
              <a:latin typeface="Segoe UI Light" panose="020B0502040204020203" pitchFamily="34" charset="0"/>
              <a:cs typeface="Segoe UI Light" panose="020B0502040204020203" pitchFamily="34" charset="0"/>
            </a:endParaRP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5" name="图片 4"/>
          <p:cNvPicPr>
            <a:picLocks noChangeAspect="1"/>
          </p:cNvPicPr>
          <p:nvPr/>
        </p:nvPicPr>
        <p:blipFill>
          <a:blip r:embed="rId4"/>
          <a:stretch>
            <a:fillRect/>
          </a:stretch>
        </p:blipFill>
        <p:spPr>
          <a:xfrm>
            <a:off x="0" y="2017741"/>
            <a:ext cx="5239590" cy="374326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2703" y="0"/>
            <a:ext cx="6939297" cy="6858000"/>
          </a:xfrm>
          <a:prstGeom prst="rect">
            <a:avLst/>
          </a:prstGeom>
        </p:spPr>
      </p:pic>
      <p:sp>
        <p:nvSpPr>
          <p:cNvPr id="6" name="矩形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5245100" y="0"/>
            <a:ext cx="6946900" cy="6858000"/>
          </a:xfrm>
          <a:prstGeom prst="rect">
            <a:avLst/>
          </a:prstGeom>
          <a:solidFill>
            <a:srgbClr val="3A4969">
              <a:alpha val="90000"/>
            </a:srgbClr>
          </a:solidFill>
          <a:ln>
            <a:noFill/>
          </a:ln>
          <a:effectLst>
            <a:outerShdw blurRad="88900" dist="38100" dir="10800000" algn="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5912690" y="406855"/>
            <a:ext cx="2031325" cy="1754326"/>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图例分析</a:t>
            </a:r>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endPar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endParaRPr>
          </a:p>
          <a:p>
            <a:r>
              <a:rPr lang="zh-CN" altLang="en-US" sz="3600" dirty="0">
                <a:solidFill>
                  <a:schemeClr val="bg1"/>
                </a:solidFill>
                <a:latin typeface="Segoe UI Light" panose="020B0502040204020203" pitchFamily="34" charset="0"/>
                <a:cs typeface="Segoe UI Light" panose="020B0502040204020203" pitchFamily="34" charset="0"/>
              </a:rPr>
              <a:t>三阶段：</a:t>
            </a:r>
            <a:endParaRPr lang="en-US" altLang="zh-CN" sz="3600" dirty="0">
              <a:solidFill>
                <a:schemeClr val="bg1"/>
              </a:solidFill>
              <a:latin typeface="Segoe UI Light" panose="020B0502040204020203" pitchFamily="34" charset="0"/>
              <a:cs typeface="Segoe UI Light" panose="020B0502040204020203" pitchFamily="34" charset="0"/>
            </a:endParaRPr>
          </a:p>
        </p:txBody>
      </p:sp>
      <p:cxnSp>
        <p:nvCxnSpPr>
          <p:cNvPr id="7" name="直接连接符 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6111406" y="2421885"/>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5912485" y="2723515"/>
            <a:ext cx="6165850" cy="3476625"/>
          </a:xfrm>
          <a:prstGeom prst="rect">
            <a:avLst/>
          </a:prstGeom>
          <a:noFill/>
        </p:spPr>
        <p:txBody>
          <a:bodyPr wrap="square" rtlCol="0">
            <a:spAutoFit/>
          </a:bodyPr>
          <a:lstStyle/>
          <a:p>
            <a:r>
              <a:rPr lang="zh-CN" altLang="en-US" sz="2000" dirty="0">
                <a:solidFill>
                  <a:schemeClr val="bg1"/>
                </a:solidFill>
                <a:latin typeface="Segoe UI Light" panose="020B0502040204020203" pitchFamily="34" charset="0"/>
                <a:cs typeface="Segoe UI Light" panose="020B0502040204020203" pitchFamily="34" charset="0"/>
              </a:rPr>
              <a:t>标准化阶段：</a:t>
            </a:r>
            <a:endParaRPr lang="en-US" altLang="zh-CN" sz="2000" dirty="0">
              <a:solidFill>
                <a:schemeClr val="bg1"/>
              </a:solidFill>
              <a:latin typeface="Segoe UI Light" panose="020B0502040204020203" pitchFamily="34" charset="0"/>
              <a:cs typeface="Segoe UI Light" panose="020B0502040204020203" pitchFamily="34" charset="0"/>
            </a:endParaRPr>
          </a:p>
          <a:p>
            <a:r>
              <a:rPr lang="zh-CN" altLang="en-US" sz="2000" dirty="0">
                <a:solidFill>
                  <a:schemeClr val="bg1"/>
                </a:solidFill>
                <a:latin typeface="Segoe UI Light" panose="020B0502040204020203" pitchFamily="34" charset="0"/>
                <a:cs typeface="Segoe UI Light" panose="020B0502040204020203" pitchFamily="34" charset="0"/>
              </a:rPr>
              <a:t>       此时一方面，产品的技术已完成了其生命周期，生产技术已经被设计到机器或生产装配线中了，生产过程已经标准化，操作也变得简单了。另一方面，生产该产品的机器本身也成为了标准化的产品而变得比较便宜。因此，到了这一阶段，技术和资本也逐渐失去了重要性，而</a:t>
            </a:r>
            <a:r>
              <a:rPr lang="zh-CN" altLang="en-US" sz="2000" dirty="0">
                <a:ln w="22225">
                  <a:solidFill>
                    <a:schemeClr val="accent2"/>
                  </a:solidFill>
                  <a:prstDash val="solid"/>
                </a:ln>
                <a:solidFill>
                  <a:schemeClr val="accent2">
                    <a:lumMod val="40000"/>
                    <a:lumOff val="60000"/>
                  </a:schemeClr>
                </a:solidFill>
                <a:effectLst/>
                <a:latin typeface="Segoe UI Light" panose="020B0502040204020203" pitchFamily="34" charset="0"/>
                <a:cs typeface="Segoe UI Light" panose="020B0502040204020203" pitchFamily="34" charset="0"/>
              </a:rPr>
              <a:t>劳动力成本</a:t>
            </a:r>
            <a:r>
              <a:rPr lang="zh-CN" altLang="en-US" sz="2000" dirty="0">
                <a:solidFill>
                  <a:schemeClr val="bg1"/>
                </a:solidFill>
                <a:latin typeface="Segoe UI Light" panose="020B0502040204020203" pitchFamily="34" charset="0"/>
                <a:cs typeface="Segoe UI Light" panose="020B0502040204020203" pitchFamily="34" charset="0"/>
              </a:rPr>
              <a:t>则成为决定产品是否有比较优势的主要因素。此时发明国既丧失了技术上的比较优势，又缺乏生产要素配置上的比较优势，不得不开始进口，而</a:t>
            </a:r>
            <a:r>
              <a:rPr lang="zh-CN" altLang="en-US" sz="2000" dirty="0">
                <a:ln w="22225">
                  <a:solidFill>
                    <a:schemeClr val="accent2"/>
                  </a:solidFill>
                  <a:prstDash val="solid"/>
                </a:ln>
                <a:solidFill>
                  <a:schemeClr val="accent2">
                    <a:lumMod val="40000"/>
                    <a:lumOff val="60000"/>
                  </a:schemeClr>
                </a:solidFill>
                <a:effectLst/>
                <a:latin typeface="Segoe UI Light" panose="020B0502040204020203" pitchFamily="34" charset="0"/>
                <a:cs typeface="Segoe UI Light" panose="020B0502040204020203" pitchFamily="34" charset="0"/>
              </a:rPr>
              <a:t>发展中国家丰富的劳动力资源</a:t>
            </a:r>
            <a:r>
              <a:rPr lang="zh-CN" altLang="en-US" sz="2000" dirty="0">
                <a:solidFill>
                  <a:schemeClr val="bg1"/>
                </a:solidFill>
                <a:latin typeface="Segoe UI Light" panose="020B0502040204020203" pitchFamily="34" charset="0"/>
                <a:cs typeface="Segoe UI Light" panose="020B0502040204020203" pitchFamily="34" charset="0"/>
              </a:rPr>
              <a:t>呈现出不可比拟的比较优势。</a:t>
            </a:r>
          </a:p>
        </p:txBody>
      </p:sp>
      <p:grpSp>
        <p:nvGrpSpPr>
          <p:cNvPr id="2" name="组合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4792328" y="996696"/>
            <a:ext cx="920750" cy="920750"/>
            <a:chOff x="4783194" y="2968625"/>
            <a:chExt cx="920750" cy="920750"/>
          </a:xfrm>
        </p:grpSpPr>
        <p:sp>
          <p:nvSpPr>
            <p:cNvPr id="9" name="椭圆 8"/>
            <p:cNvSpPr/>
            <p:nvPr/>
          </p:nvSpPr>
          <p:spPr>
            <a:xfrm>
              <a:off x="4783194" y="2968625"/>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5116596" y="3306721"/>
              <a:ext cx="253944" cy="249753"/>
              <a:chOff x="800100" y="9053513"/>
              <a:chExt cx="481013" cy="473075"/>
            </a:xfrm>
          </p:grpSpPr>
          <p:sp>
            <p:nvSpPr>
              <p:cNvPr id="16" name="Freeform 453"/>
              <p:cNvSpPr/>
              <p:nvPr/>
            </p:nvSpPr>
            <p:spPr bwMode="auto">
              <a:xfrm>
                <a:off x="800100" y="9053513"/>
                <a:ext cx="481013" cy="473075"/>
              </a:xfrm>
              <a:custGeom>
                <a:avLst/>
                <a:gdLst>
                  <a:gd name="T0" fmla="*/ 64 w 128"/>
                  <a:gd name="T1" fmla="*/ 0 h 126"/>
                  <a:gd name="T2" fmla="*/ 0 w 128"/>
                  <a:gd name="T3" fmla="*/ 52 h 126"/>
                  <a:gd name="T4" fmla="*/ 27 w 128"/>
                  <a:gd name="T5" fmla="*/ 96 h 126"/>
                  <a:gd name="T6" fmla="*/ 27 w 128"/>
                  <a:gd name="T7" fmla="*/ 126 h 126"/>
                  <a:gd name="T8" fmla="*/ 60 w 128"/>
                  <a:gd name="T9" fmla="*/ 104 h 126"/>
                  <a:gd name="T10" fmla="*/ 64 w 128"/>
                  <a:gd name="T11" fmla="*/ 104 h 126"/>
                  <a:gd name="T12" fmla="*/ 128 w 128"/>
                  <a:gd name="T13" fmla="*/ 52 h 126"/>
                  <a:gd name="T14" fmla="*/ 64 w 128"/>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26">
                    <a:moveTo>
                      <a:pt x="64" y="0"/>
                    </a:moveTo>
                    <a:cubicBezTo>
                      <a:pt x="26" y="0"/>
                      <a:pt x="0" y="23"/>
                      <a:pt x="0" y="52"/>
                    </a:cubicBezTo>
                    <a:cubicBezTo>
                      <a:pt x="0" y="71"/>
                      <a:pt x="8" y="87"/>
                      <a:pt x="27" y="96"/>
                    </a:cubicBezTo>
                    <a:cubicBezTo>
                      <a:pt x="27" y="126"/>
                      <a:pt x="27" y="126"/>
                      <a:pt x="27" y="126"/>
                    </a:cubicBezTo>
                    <a:cubicBezTo>
                      <a:pt x="60" y="104"/>
                      <a:pt x="60" y="104"/>
                      <a:pt x="60" y="104"/>
                    </a:cubicBezTo>
                    <a:cubicBezTo>
                      <a:pt x="61" y="104"/>
                      <a:pt x="63" y="104"/>
                      <a:pt x="64" y="104"/>
                    </a:cubicBezTo>
                    <a:cubicBezTo>
                      <a:pt x="102" y="104"/>
                      <a:pt x="128" y="81"/>
                      <a:pt x="128" y="52"/>
                    </a:cubicBezTo>
                    <a:cubicBezTo>
                      <a:pt x="128" y="23"/>
                      <a:pt x="102" y="0"/>
                      <a:pt x="64" y="0"/>
                    </a:cubicBezTo>
                    <a:close/>
                  </a:path>
                </a:pathLst>
              </a:cu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454"/>
              <p:cNvSpPr>
                <a:spLocks noChangeArrowheads="1"/>
              </p:cNvSpPr>
              <p:nvPr/>
            </p:nvSpPr>
            <p:spPr bwMode="auto">
              <a:xfrm>
                <a:off x="1144588"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Oval 455"/>
              <p:cNvSpPr>
                <a:spLocks noChangeArrowheads="1"/>
              </p:cNvSpPr>
              <p:nvPr/>
            </p:nvSpPr>
            <p:spPr bwMode="auto">
              <a:xfrm>
                <a:off x="1031875" y="9245600"/>
                <a:ext cx="15875"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Oval 456"/>
              <p:cNvSpPr>
                <a:spLocks noChangeArrowheads="1"/>
              </p:cNvSpPr>
              <p:nvPr/>
            </p:nvSpPr>
            <p:spPr bwMode="auto">
              <a:xfrm>
                <a:off x="920750" y="9245600"/>
                <a:ext cx="14288" cy="14288"/>
              </a:xfrm>
              <a:prstGeom prst="ellipse">
                <a:avLst/>
              </a:prstGeom>
              <a:noFill/>
              <a:ln w="12700"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sp>
        <p:nvSpPr>
          <p:cNvPr id="3"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pic>
        <p:nvPicPr>
          <p:cNvPr id="5" name="图片 4"/>
          <p:cNvPicPr>
            <a:picLocks noChangeAspect="1"/>
          </p:cNvPicPr>
          <p:nvPr/>
        </p:nvPicPr>
        <p:blipFill>
          <a:blip r:embed="rId4"/>
          <a:stretch>
            <a:fillRect/>
          </a:stretch>
        </p:blipFill>
        <p:spPr>
          <a:xfrm>
            <a:off x="0" y="2017741"/>
            <a:ext cx="5239590" cy="374326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14:presetBounceEnd="56000">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14:bounceEnd="56000">
                                          <p:cBhvr additive="base">
                                            <p:cTn id="13" dur="2000" fill="hold"/>
                                            <p:tgtEl>
                                              <p:spTgt spid="7"/>
                                            </p:tgtEl>
                                            <p:attrNameLst>
                                              <p:attrName>ppt_x</p:attrName>
                                            </p:attrNameLst>
                                          </p:cBhvr>
                                          <p:tavLst>
                                            <p:tav tm="0">
                                              <p:val>
                                                <p:strVal val="1+#ppt_w/2"/>
                                              </p:val>
                                            </p:tav>
                                            <p:tav tm="100000">
                                              <p:val>
                                                <p:strVal val="#ppt_x"/>
                                              </p:val>
                                            </p:tav>
                                          </p:tavLst>
                                        </p:anim>
                                        <p:anim calcmode="lin" valueType="num" p14:bounceEnd="56000">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14:presetBounceEnd="53000">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14:bounceEnd="53000">
                                          <p:cBhvr additive="base">
                                            <p:cTn id="17" dur="1500" fill="hold"/>
                                            <p:tgtEl>
                                              <p:spTgt spid="2"/>
                                            </p:tgtEl>
                                            <p:attrNameLst>
                                              <p:attrName>ppt_x</p:attrName>
                                            </p:attrNameLst>
                                          </p:cBhvr>
                                          <p:tavLst>
                                            <p:tav tm="0">
                                              <p:val>
                                                <p:strVal val="#ppt_x"/>
                                              </p:val>
                                            </p:tav>
                                            <p:tav tm="100000">
                                              <p:val>
                                                <p:strVal val="#ppt_x"/>
                                              </p:val>
                                            </p:tav>
                                          </p:tavLst>
                                        </p:anim>
                                        <p:anim calcmode="lin" valueType="num" p14:bounceEnd="53000">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2" presetClass="entr" presetSubtype="2"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2000" fill="hold"/>
                                            <p:tgtEl>
                                              <p:spTgt spid="7"/>
                                            </p:tgtEl>
                                            <p:attrNameLst>
                                              <p:attrName>ppt_x</p:attrName>
                                            </p:attrNameLst>
                                          </p:cBhvr>
                                          <p:tavLst>
                                            <p:tav tm="0">
                                              <p:val>
                                                <p:strVal val="1+#ppt_w/2"/>
                                              </p:val>
                                            </p:tav>
                                            <p:tav tm="100000">
                                              <p:val>
                                                <p:strVal val="#ppt_x"/>
                                              </p:val>
                                            </p:tav>
                                          </p:tavLst>
                                        </p:anim>
                                        <p:anim calcmode="lin" valueType="num">
                                          <p:cBhvr additive="base">
                                            <p:cTn id="14" dur="20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1500" fill="hold"/>
                                            <p:tgtEl>
                                              <p:spTgt spid="2"/>
                                            </p:tgtEl>
                                            <p:attrNameLst>
                                              <p:attrName>ppt_x</p:attrName>
                                            </p:attrNameLst>
                                          </p:cBhvr>
                                          <p:tavLst>
                                            <p:tav tm="0">
                                              <p:val>
                                                <p:strVal val="#ppt_x"/>
                                              </p:val>
                                            </p:tav>
                                            <p:tav tm="100000">
                                              <p:val>
                                                <p:strVal val="#ppt_x"/>
                                              </p:val>
                                            </p:tav>
                                          </p:tavLst>
                                        </p:anim>
                                        <p:anim calcmode="lin" valueType="num">
                                          <p:cBhvr additive="base">
                                            <p:cTn id="1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1" y="0"/>
            <a:ext cx="12192505" cy="4547804"/>
          </a:xfrm>
          <a:prstGeom prst="rect">
            <a:avLst/>
          </a:prstGeom>
        </p:spPr>
      </p:pic>
      <p:sp>
        <p:nvSpPr>
          <p:cNvPr id="5" name="矩形 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nvSpPr>
        <p:spPr>
          <a:xfrm>
            <a:off x="0" y="0"/>
            <a:ext cx="12192000" cy="4547804"/>
          </a:xfrm>
          <a:prstGeom prst="rect">
            <a:avLst/>
          </a:prstGeom>
          <a:gradFill flip="none" rotWithShape="1">
            <a:gsLst>
              <a:gs pos="0">
                <a:srgbClr val="3A4B6A"/>
              </a:gs>
              <a:gs pos="100000">
                <a:srgbClr val="3A4B6A">
                  <a:alpha val="50000"/>
                </a:srgb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451551" y="1552395"/>
            <a:ext cx="6647974" cy="646331"/>
          </a:xfrm>
          <a:prstGeom prst="rect">
            <a:avLst/>
          </a:prstGeom>
          <a:noFill/>
        </p:spPr>
        <p:txBody>
          <a:bodyPr wrap="none" rtlCol="0">
            <a:spAutoFit/>
          </a:bodyPr>
          <a:lstStyle/>
          <a:p>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例子引入</a:t>
            </a:r>
            <a:r>
              <a:rPr lang="en-US" altLang="zh-CN"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a:t>
            </a:r>
            <a:r>
              <a:rPr lang="zh-CN" altLang="en-US" sz="3600" b="1" dirty="0">
                <a:gradFill flip="none" rotWithShape="1">
                  <a:gsLst>
                    <a:gs pos="0">
                      <a:srgbClr val="FF8F68"/>
                    </a:gs>
                    <a:gs pos="97000">
                      <a:srgbClr val="EC354A"/>
                    </a:gs>
                  </a:gsLst>
                  <a:lin ang="0" scaled="1"/>
                  <a:tileRect/>
                </a:gradFill>
                <a:latin typeface="Segoe UI" panose="020B0502040204020203" pitchFamily="34" charset="0"/>
                <a:ea typeface="Segoe UI Symbol" panose="020B0502040204020203" pitchFamily="34" charset="0"/>
                <a:cs typeface="Segoe UI" panose="020B0502040204020203" pitchFamily="34" charset="0"/>
              </a:rPr>
              <a:t>中、美、日空调行业</a:t>
            </a:r>
          </a:p>
        </p:txBody>
      </p:sp>
      <p:cxnSp>
        <p:nvCxnSpPr>
          <p:cNvPr id="3" name="直接连接符 2"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CxnSpPr/>
          <p:nvPr/>
        </p:nvCxnSpPr>
        <p:spPr>
          <a:xfrm>
            <a:off x="1586132" y="2990247"/>
            <a:ext cx="706902"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1360111" y="4633558"/>
            <a:ext cx="8230331" cy="2277547"/>
          </a:xfrm>
          <a:prstGeom prst="rect">
            <a:avLst/>
          </a:prstGeom>
          <a:noFill/>
        </p:spPr>
        <p:txBody>
          <a:bodyPr wrap="square" rtlCol="0">
            <a:spAutoFit/>
            <a:scene3d>
              <a:camera prst="orthographicFront"/>
              <a:lightRig rig="threePt" dir="t"/>
            </a:scene3d>
          </a:bodyPr>
          <a:lstStyle/>
          <a:p>
            <a:pPr>
              <a:lnSpc>
                <a:spcPct val="150000"/>
              </a:lnSpc>
            </a:pPr>
            <a:r>
              <a:rPr lang="zh-CN" altLang="en-US" sz="2000" dirty="0">
                <a:solidFill>
                  <a:schemeClr val="tx1"/>
                </a:solidFill>
                <a:effectLst>
                  <a:outerShdw blurRad="38100" dist="19050" dir="2700000" algn="tl" rotWithShape="0">
                    <a:schemeClr val="dk1">
                      <a:alpha val="40000"/>
                    </a:schemeClr>
                  </a:outerShdw>
                </a:effectLst>
                <a:latin typeface="Segoe UI" panose="020B0502040204020203" pitchFamily="34" charset="0"/>
                <a:cs typeface="Segoe UI" panose="020B0502040204020203" pitchFamily="34" charset="0"/>
              </a:rPr>
              <a:t>社会背景</a:t>
            </a:r>
            <a:endParaRPr lang="en-US" altLang="zh-CN" sz="2000" dirty="0">
              <a:solidFill>
                <a:schemeClr val="tx1"/>
              </a:solidFill>
              <a:effectLst>
                <a:outerShdw blurRad="38100" dist="19050" dir="2700000" algn="tl" rotWithShape="0">
                  <a:schemeClr val="dk1">
                    <a:alpha val="40000"/>
                  </a:schemeClr>
                </a:outerShdw>
              </a:effectLst>
              <a:latin typeface="Segoe UI" panose="020B0502040204020203" pitchFamily="34" charset="0"/>
              <a:cs typeface="Segoe UI" panose="020B0502040204020203" pitchFamily="34" charset="0"/>
            </a:endParaRPr>
          </a:p>
          <a:p>
            <a:pPr>
              <a:lnSpc>
                <a:spcPct val="150000"/>
              </a:lnSpc>
            </a:pPr>
            <a:r>
              <a:rPr lang="zh-CN" altLang="en-US"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空调是家电行业的主要代表</a:t>
            </a:r>
            <a:r>
              <a:rPr lang="zh-CN"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社会背景在当今国际家电贸易中战局重要地位。自</a:t>
            </a:r>
            <a:r>
              <a:rPr lang="en-US"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20</a:t>
            </a:r>
            <a:r>
              <a:rPr lang="zh-CN"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世纪</a:t>
            </a:r>
            <a:r>
              <a:rPr lang="en-US"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50</a:t>
            </a:r>
            <a:r>
              <a:rPr lang="zh-CN"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年代以来，空调生产技术的改进和战后经济的快速发展使得个人和企业对空调的需求日益增长。但在</a:t>
            </a:r>
            <a:r>
              <a:rPr lang="en-US"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20</a:t>
            </a:r>
            <a:r>
              <a:rPr lang="zh-CN"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世纪</a:t>
            </a:r>
            <a:r>
              <a:rPr lang="en-US"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90</a:t>
            </a:r>
            <a:r>
              <a:rPr lang="zh-CN"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年代以前，发达国家是空调的主要消费国。</a:t>
            </a:r>
            <a:r>
              <a:rPr lang="en-US"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21</a:t>
            </a:r>
            <a:r>
              <a:rPr lang="zh-CN"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世纪以后，发展中国家对空调的需求逐渐旺盛。</a:t>
            </a:r>
          </a:p>
          <a:p>
            <a:endParaRPr lang="zh-CN" altLang="zh-CN" sz="1600" dirty="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endParaRPr>
          </a:p>
        </p:txBody>
      </p:sp>
      <p:grpSp>
        <p:nvGrpSpPr>
          <p:cNvPr id="6" name="组合 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GrpSpPr/>
          <p:nvPr/>
        </p:nvGrpSpPr>
        <p:grpSpPr>
          <a:xfrm>
            <a:off x="10138350" y="4064219"/>
            <a:ext cx="920750" cy="920750"/>
            <a:chOff x="10138350" y="4064219"/>
            <a:chExt cx="920750" cy="920750"/>
          </a:xfrm>
        </p:grpSpPr>
        <p:sp>
          <p:nvSpPr>
            <p:cNvPr id="7" name="椭圆 6"/>
            <p:cNvSpPr/>
            <p:nvPr/>
          </p:nvSpPr>
          <p:spPr>
            <a:xfrm>
              <a:off x="10138350" y="4064219"/>
              <a:ext cx="920750" cy="920750"/>
            </a:xfrm>
            <a:prstGeom prst="ellipse">
              <a:avLst/>
            </a:prstGeom>
            <a:gradFill flip="none" rotWithShape="1">
              <a:gsLst>
                <a:gs pos="0">
                  <a:srgbClr val="FF8F68"/>
                </a:gs>
                <a:gs pos="100000">
                  <a:srgbClr val="EC354A"/>
                </a:gs>
              </a:gsLst>
              <a:lin ang="2700000" scaled="1"/>
              <a:tileRect/>
            </a:gra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a:grpSpLocks noChangeAspect="1"/>
            </p:cNvGrpSpPr>
            <p:nvPr/>
          </p:nvGrpSpPr>
          <p:grpSpPr>
            <a:xfrm>
              <a:off x="10457407" y="4415565"/>
              <a:ext cx="282635" cy="218058"/>
              <a:chOff x="6374449" y="7382236"/>
              <a:chExt cx="273855" cy="211284"/>
            </a:xfrm>
          </p:grpSpPr>
          <p:sp>
            <p:nvSpPr>
              <p:cNvPr id="16" name="Freeform 188"/>
              <p:cNvSpPr/>
              <p:nvPr/>
            </p:nvSpPr>
            <p:spPr bwMode="auto">
              <a:xfrm>
                <a:off x="6374449" y="7410606"/>
                <a:ext cx="273855" cy="182914"/>
              </a:xfrm>
              <a:custGeom>
                <a:avLst/>
                <a:gdLst>
                  <a:gd name="T0" fmla="*/ 0 w 155"/>
                  <a:gd name="T1" fmla="*/ 52 h 104"/>
                  <a:gd name="T2" fmla="*/ 77 w 155"/>
                  <a:gd name="T3" fmla="*/ 0 h 104"/>
                  <a:gd name="T4" fmla="*/ 155 w 155"/>
                  <a:gd name="T5" fmla="*/ 52 h 104"/>
                  <a:gd name="T6" fmla="*/ 155 w 155"/>
                  <a:gd name="T7" fmla="*/ 52 h 104"/>
                  <a:gd name="T8" fmla="*/ 77 w 155"/>
                  <a:gd name="T9" fmla="*/ 104 h 104"/>
                  <a:gd name="T10" fmla="*/ 0 w 155"/>
                  <a:gd name="T11" fmla="*/ 52 h 104"/>
                </a:gdLst>
                <a:ahLst/>
                <a:cxnLst>
                  <a:cxn ang="0">
                    <a:pos x="T0" y="T1"/>
                  </a:cxn>
                  <a:cxn ang="0">
                    <a:pos x="T2" y="T3"/>
                  </a:cxn>
                  <a:cxn ang="0">
                    <a:pos x="T4" y="T5"/>
                  </a:cxn>
                  <a:cxn ang="0">
                    <a:pos x="T6" y="T7"/>
                  </a:cxn>
                  <a:cxn ang="0">
                    <a:pos x="T8" y="T9"/>
                  </a:cxn>
                  <a:cxn ang="0">
                    <a:pos x="T10" y="T11"/>
                  </a:cxn>
                </a:cxnLst>
                <a:rect l="0" t="0" r="r" b="b"/>
                <a:pathLst>
                  <a:path w="155" h="104">
                    <a:moveTo>
                      <a:pt x="0" y="52"/>
                    </a:moveTo>
                    <a:cubicBezTo>
                      <a:pt x="0" y="52"/>
                      <a:pt x="26" y="0"/>
                      <a:pt x="77" y="0"/>
                    </a:cubicBezTo>
                    <a:cubicBezTo>
                      <a:pt x="129" y="0"/>
                      <a:pt x="155" y="52"/>
                      <a:pt x="155" y="52"/>
                    </a:cubicBezTo>
                    <a:cubicBezTo>
                      <a:pt x="155" y="52"/>
                      <a:pt x="155" y="52"/>
                      <a:pt x="155" y="52"/>
                    </a:cubicBezTo>
                    <a:cubicBezTo>
                      <a:pt x="155" y="52"/>
                      <a:pt x="129" y="104"/>
                      <a:pt x="77" y="104"/>
                    </a:cubicBezTo>
                    <a:cubicBezTo>
                      <a:pt x="26" y="104"/>
                      <a:pt x="0" y="52"/>
                      <a:pt x="0" y="52"/>
                    </a:cubicBezTo>
                    <a:close/>
                  </a:path>
                </a:pathLst>
              </a:cu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 name="Oval 189"/>
              <p:cNvSpPr>
                <a:spLocks noChangeArrowheads="1"/>
              </p:cNvSpPr>
              <p:nvPr/>
            </p:nvSpPr>
            <p:spPr bwMode="auto">
              <a:xfrm>
                <a:off x="6469963" y="7461374"/>
                <a:ext cx="82828" cy="82871"/>
              </a:xfrm>
              <a:prstGeom prst="ellipse">
                <a:avLst/>
              </a:prstGeom>
              <a:noFill/>
              <a:ln w="15875"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 name="Line 191"/>
              <p:cNvSpPr>
                <a:spLocks noChangeShapeType="1"/>
              </p:cNvSpPr>
              <p:nvPr/>
            </p:nvSpPr>
            <p:spPr bwMode="auto">
              <a:xfrm flipV="1">
                <a:off x="6510257" y="7382236"/>
                <a:ext cx="0" cy="28370"/>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9" name="Line 192"/>
              <p:cNvSpPr>
                <a:spLocks noChangeShapeType="1"/>
              </p:cNvSpPr>
              <p:nvPr/>
            </p:nvSpPr>
            <p:spPr bwMode="auto">
              <a:xfrm flipH="1" flipV="1">
                <a:off x="6383404" y="7440470"/>
                <a:ext cx="20894"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Line 193"/>
              <p:cNvSpPr>
                <a:spLocks noChangeShapeType="1"/>
              </p:cNvSpPr>
              <p:nvPr/>
            </p:nvSpPr>
            <p:spPr bwMode="auto">
              <a:xfrm flipH="1" flipV="1">
                <a:off x="6436384" y="7399407"/>
                <a:ext cx="14178"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1" name="Line 194"/>
              <p:cNvSpPr>
                <a:spLocks noChangeShapeType="1"/>
              </p:cNvSpPr>
              <p:nvPr/>
            </p:nvSpPr>
            <p:spPr bwMode="auto">
              <a:xfrm flipV="1">
                <a:off x="6618456" y="7440470"/>
                <a:ext cx="19401" cy="19411"/>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2" name="Line 195"/>
              <p:cNvSpPr>
                <a:spLocks noChangeShapeType="1"/>
              </p:cNvSpPr>
              <p:nvPr/>
            </p:nvSpPr>
            <p:spPr bwMode="auto">
              <a:xfrm flipV="1">
                <a:off x="6572192" y="7399407"/>
                <a:ext cx="12686" cy="25384"/>
              </a:xfrm>
              <a:prstGeom prst="line">
                <a:avLst/>
              </a:prstGeom>
              <a:noFill/>
              <a:ln w="15875" cap="rnd">
                <a:solidFill>
                  <a:schemeClr val="bg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sp>
        <p:nvSpPr>
          <p:cNvPr id="8" name="e7d195523061f1c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hidden="1"/>
          <p:cNvSpPr txBox="1"/>
          <p:nvPr/>
        </p:nvSpPr>
        <p:spPr>
          <a:xfrm>
            <a:off x="-355600" y="1803400"/>
            <a:ext cx="293927" cy="1016000"/>
          </a:xfrm>
          <a:prstGeom prst="rect">
            <a:avLst/>
          </a:prstGeom>
          <a:noFill/>
        </p:spPr>
        <p:txBody>
          <a:bodyPr vert="wordArtVert" rtlCol="0">
            <a:spAutoFit/>
          </a:bodyPr>
          <a:lstStyle/>
          <a:p>
            <a:r>
              <a:rPr lang="en-US" altLang="zh-CN" sz="100"/>
              <a:t>e7d195523061f1c074694c8bbf98be7b1e4b015d796375963FD28840057458461C7CA0DAD340D15583DEDFC2E3241C4F392EF3A8B4D067B40CF4F149DD7E51F346B0CAB1BCCF6DB2480C67273C6C9E4C33AF3046B1F7F7F0B2A51923447FF2D765CC750011ADC7600C66A8DE278F4F3BF652A6F92B038DDCE276C32D205890E810956E7BBEF46205</a:t>
            </a:r>
            <a:endParaRPr lang="zh-CN" altLang="en-US" sz="1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2" presetClass="entr" presetSubtype="8" fill="hold" nodeType="withEffect" p14:presetBounceEnd="56000">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14:bounceEnd="56000">
                                          <p:cBhvr additive="base">
                                            <p:cTn id="13" dur="2000" fill="hold"/>
                                            <p:tgtEl>
                                              <p:spTgt spid="3"/>
                                            </p:tgtEl>
                                            <p:attrNameLst>
                                              <p:attrName>ppt_x</p:attrName>
                                            </p:attrNameLst>
                                          </p:cBhvr>
                                          <p:tavLst>
                                            <p:tav tm="0">
                                              <p:val>
                                                <p:strVal val="0-#ppt_w/2"/>
                                              </p:val>
                                            </p:tav>
                                            <p:tav tm="100000">
                                              <p:val>
                                                <p:strVal val="#ppt_x"/>
                                              </p:val>
                                            </p:tav>
                                          </p:tavLst>
                                        </p:anim>
                                        <p:anim calcmode="lin" valueType="num" p14:bounceEnd="56000">
                                          <p:cBhvr additive="base">
                                            <p:cTn id="14" dur="2000" fill="hold"/>
                                            <p:tgtEl>
                                              <p:spTgt spid="3"/>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14:presetBounceEnd="40000">
                                      <p:stCondLst>
                                        <p:cond delay="750"/>
                                      </p:stCondLst>
                                      <p:childTnLst>
                                        <p:set>
                                          <p:cBhvr>
                                            <p:cTn id="16" dur="1" fill="hold">
                                              <p:stCondLst>
                                                <p:cond delay="0"/>
                                              </p:stCondLst>
                                            </p:cTn>
                                            <p:tgtEl>
                                              <p:spTgt spid="6"/>
                                            </p:tgtEl>
                                            <p:attrNameLst>
                                              <p:attrName>style.visibility</p:attrName>
                                            </p:attrNameLst>
                                          </p:cBhvr>
                                          <p:to>
                                            <p:strVal val="visible"/>
                                          </p:to>
                                        </p:set>
                                        <p:anim calcmode="lin" valueType="num" p14:bounceEnd="40000">
                                          <p:cBhvr additive="base">
                                            <p:cTn id="17" dur="20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18" dur="2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iterate type="lt">
                                        <p:tmPct val="10000"/>
                                      </p:iterate>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2" presetClass="entr" presetSubtype="8"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2000" fill="hold"/>
                                            <p:tgtEl>
                                              <p:spTgt spid="3"/>
                                            </p:tgtEl>
                                            <p:attrNameLst>
                                              <p:attrName>ppt_x</p:attrName>
                                            </p:attrNameLst>
                                          </p:cBhvr>
                                          <p:tavLst>
                                            <p:tav tm="0">
                                              <p:val>
                                                <p:strVal val="0-#ppt_w/2"/>
                                              </p:val>
                                            </p:tav>
                                            <p:tav tm="100000">
                                              <p:val>
                                                <p:strVal val="#ppt_x"/>
                                              </p:val>
                                            </p:tav>
                                          </p:tavLst>
                                        </p:anim>
                                        <p:anim calcmode="lin" valueType="num">
                                          <p:cBhvr additive="base">
                                            <p:cTn id="14" dur="2000" fill="hold"/>
                                            <p:tgtEl>
                                              <p:spTgt spid="3"/>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75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2000" fill="hold"/>
                                            <p:tgtEl>
                                              <p:spTgt spid="6"/>
                                            </p:tgtEl>
                                            <p:attrNameLst>
                                              <p:attrName>ppt_x</p:attrName>
                                            </p:attrNameLst>
                                          </p:cBhvr>
                                          <p:tavLst>
                                            <p:tav tm="0">
                                              <p:val>
                                                <p:strVal val="0-#ppt_w/2"/>
                                              </p:val>
                                            </p:tav>
                                            <p:tav tm="100000">
                                              <p:val>
                                                <p:strVal val="#ppt_x"/>
                                              </p:val>
                                            </p:tav>
                                          </p:tavLst>
                                        </p:anim>
                                        <p:anim calcmode="lin" valueType="num">
                                          <p:cBhvr additive="base">
                                            <p:cTn id="18" dur="2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3088</Words>
  <Application>Microsoft Office PowerPoint</Application>
  <PresentationFormat>宽屏</PresentationFormat>
  <Paragraphs>243</Paragraphs>
  <Slides>31</Slides>
  <Notes>29</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31</vt:i4>
      </vt:variant>
    </vt:vector>
  </HeadingPairs>
  <TitlesOfParts>
    <vt:vector size="41" baseType="lpstr">
      <vt:lpstr>汉仪颜楷简</vt:lpstr>
      <vt:lpstr>微软雅黑</vt:lpstr>
      <vt:lpstr>微软雅黑 Light</vt:lpstr>
      <vt:lpstr>Arial</vt:lpstr>
      <vt:lpstr>Calibri</vt:lpstr>
      <vt:lpstr>Calibri Light</vt:lpstr>
      <vt:lpstr>Segoe UI</vt:lpstr>
      <vt:lpstr>Segoe UI Light</vt:lpstr>
      <vt:lpstr>Segoe UI Semibold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©PPTSTORE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©PPTSTORE</dc:creator>
  <dc:description>©PPTSTORE 版权所有</dc:description>
  <cp:lastModifiedBy>3235730958@qq.com</cp:lastModifiedBy>
  <cp:revision>454</cp:revision>
  <dcterms:created xsi:type="dcterms:W3CDTF">2017-03-14T07:59:00Z</dcterms:created>
  <dcterms:modified xsi:type="dcterms:W3CDTF">2020-12-19T04:38:24Z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2052-11.1.0.10132</vt:lpwstr>
  </property>
</Properties>
</file>

<file path=docProps/thumbnail.jpeg>
</file>